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 name="Google Shape;52;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p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1" name="Google Shape;111;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9" name="Google Shape;119;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5" name="Google Shape;125;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1" name="Google Shape;131;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p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7" name="Google Shape;137;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3" name="Google Shape;143;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9" name="Google Shape;149;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5" name="Google Shape;155;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3" name="Google Shape;163;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p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9" name="Google Shape;169;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p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8" name="Google Shape;58;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5" name="Google Shape;175;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p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1" name="Google Shape;181;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p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9" name="Google Shape;189;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3" name="Google Shape;63;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p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9" name="Google Shape;69;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6" name="Google Shape;76;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2" name="Google Shape;82;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9" name="Google Shape;89;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5" name="Google Shape;95;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3" name="Google Shape;103;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t"/>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3" name="Shape 43"/>
        <p:cNvGrpSpPr/>
        <p:nvPr/>
      </p:nvGrpSpPr>
      <p:grpSpPr>
        <a:xfrm>
          <a:off x="0" y="0"/>
          <a:ext cx="0" cy="0"/>
          <a:chOff x="0" y="0"/>
          <a:chExt cx="0" cy="0"/>
        </a:xfrm>
      </p:grpSpPr>
      <p:sp>
        <p:nvSpPr>
          <p:cNvPr id="44" name="Google Shape;44;p11"/>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800"/>
              <a:buNone/>
              <a:defRPr/>
            </a:lvl1pPr>
          </a:lstStyle>
          <a:p/>
        </p:txBody>
      </p:sp>
      <p:sp>
        <p:nvSpPr>
          <p:cNvPr id="45" name="Google Shape;45;p1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t"/>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6" name="Shape 46"/>
        <p:cNvGrpSpPr/>
        <p:nvPr/>
      </p:nvGrpSpPr>
      <p:grpSpPr>
        <a:xfrm>
          <a:off x="0" y="0"/>
          <a:ext cx="0" cy="0"/>
          <a:chOff x="0" y="0"/>
          <a:chExt cx="0" cy="0"/>
        </a:xfrm>
      </p:grpSpPr>
      <p:sp>
        <p:nvSpPr>
          <p:cNvPr id="47" name="Google Shape;47;p12"/>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8" name="Google Shape;48;p12"/>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49" name="Google Shape;49;p1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t"/>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3" name="Shape 13"/>
        <p:cNvGrpSpPr/>
        <p:nvPr/>
      </p:nvGrpSpPr>
      <p:grpSpPr>
        <a:xfrm>
          <a:off x="0" y="0"/>
          <a:ext cx="0" cy="0"/>
          <a:chOff x="0" y="0"/>
          <a:chExt cx="0" cy="0"/>
        </a:xfrm>
      </p:grpSpPr>
      <p:sp>
        <p:nvSpPr>
          <p:cNvPr id="14" name="Google Shape;14;p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t"/>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5" name="Shape 15"/>
        <p:cNvGrpSpPr/>
        <p:nvPr/>
      </p:nvGrpSpPr>
      <p:grpSpPr>
        <a:xfrm>
          <a:off x="0" y="0"/>
          <a:ext cx="0" cy="0"/>
          <a:chOff x="0" y="0"/>
          <a:chExt cx="0" cy="0"/>
        </a:xfrm>
      </p:grpSpPr>
      <p:sp>
        <p:nvSpPr>
          <p:cNvPr id="16" name="Google Shape;16;p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7" name="Google Shape;17;p4"/>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18" name="Google Shape;18;p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t"/>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9" name="Shape 19"/>
        <p:cNvGrpSpPr/>
        <p:nvPr/>
      </p:nvGrpSpPr>
      <p:grpSpPr>
        <a:xfrm>
          <a:off x="0" y="0"/>
          <a:ext cx="0" cy="0"/>
          <a:chOff x="0" y="0"/>
          <a:chExt cx="0" cy="0"/>
        </a:xfrm>
      </p:grpSpPr>
      <p:sp>
        <p:nvSpPr>
          <p:cNvPr id="20" name="Google Shape;20;p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1" name="Google Shape;21;p5"/>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2" name="Google Shape;22;p5"/>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3" name="Google Shape;23;p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t"/>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24" name="Shape 24"/>
        <p:cNvGrpSpPr/>
        <p:nvPr/>
      </p:nvGrpSpPr>
      <p:grpSpPr>
        <a:xfrm>
          <a:off x="0" y="0"/>
          <a:ext cx="0" cy="0"/>
          <a:chOff x="0" y="0"/>
          <a:chExt cx="0" cy="0"/>
        </a:xfrm>
      </p:grpSpPr>
      <p:sp>
        <p:nvSpPr>
          <p:cNvPr id="25" name="Google Shape;25;p6"/>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26" name="Google Shape;26;p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t"/>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7"/>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29" name="Google Shape;29;p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t"/>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0" name="Shape 30"/>
        <p:cNvGrpSpPr/>
        <p:nvPr/>
      </p:nvGrpSpPr>
      <p:grpSpPr>
        <a:xfrm>
          <a:off x="0" y="0"/>
          <a:ext cx="0" cy="0"/>
          <a:chOff x="0" y="0"/>
          <a:chExt cx="0" cy="0"/>
        </a:xfrm>
      </p:grpSpPr>
      <p:sp>
        <p:nvSpPr>
          <p:cNvPr id="31" name="Google Shape;31;p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2" name="Google Shape;32;p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t"/>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3" name="Shape 33"/>
        <p:cNvGrpSpPr/>
        <p:nvPr/>
      </p:nvGrpSpPr>
      <p:grpSpPr>
        <a:xfrm>
          <a:off x="0" y="0"/>
          <a:ext cx="0" cy="0"/>
          <a:chOff x="0" y="0"/>
          <a:chExt cx="0" cy="0"/>
        </a:xfrm>
      </p:grpSpPr>
      <p:sp>
        <p:nvSpPr>
          <p:cNvPr id="34" name="Google Shape;34;p9"/>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5" name="Google Shape;35;p9"/>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6" name="Google Shape;36;p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t"/>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7" name="Shape 37"/>
        <p:cNvGrpSpPr/>
        <p:nvPr/>
      </p:nvGrpSpPr>
      <p:grpSpPr>
        <a:xfrm>
          <a:off x="0" y="0"/>
          <a:ext cx="0" cy="0"/>
          <a:chOff x="0" y="0"/>
          <a:chExt cx="0" cy="0"/>
        </a:xfrm>
      </p:grpSpPr>
      <p:sp>
        <p:nvSpPr>
          <p:cNvPr id="38" name="Google Shape;38;p10"/>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 name="Google Shape;39;p10"/>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40" name="Google Shape;40;p10"/>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1" name="Google Shape;41;p10"/>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42" name="Google Shape;42;p1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t"/>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t"/>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8.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hyperlink" Target="https://traumateadlik.ee/wp-content/uploads/2023/09/Enesehoiu-tooraamat-opetajatele.pdf"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 Id="rId3" Type="http://schemas.openxmlformats.org/officeDocument/2006/relationships/image" Target="../media/image2.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hyperlink" Target="https://vaikuseminutid.ee/need-7-tegevust-leevendavad-erinevat-tuupi-kurnatust/"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hyperlink" Target="https://traumateadlik.ee/wp-content/uploads/2023/09/Enesehoiu-tooraamat-opetajatele.pdf"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 Id="rId3" Type="http://schemas.openxmlformats.org/officeDocument/2006/relationships/image" Target="../media/image6.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11.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 Id="rId3" Type="http://schemas.openxmlformats.org/officeDocument/2006/relationships/image" Target="../media/image10.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9.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image" Target="../media/image4.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1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5200"/>
              <a:buNone/>
            </a:pPr>
            <a:r>
              <a:rPr lang="et" sz="4400"/>
              <a:t>Elu- ja tantsuõpetaja enesehoid. </a:t>
            </a:r>
            <a:br>
              <a:rPr lang="et" sz="4400"/>
            </a:br>
            <a:r>
              <a:rPr lang="et" sz="4400"/>
              <a:t>Kuidas hoida rütmi ja tempo tasakaalu?</a:t>
            </a:r>
            <a:endParaRPr sz="4400"/>
          </a:p>
        </p:txBody>
      </p:sp>
      <p:sp>
        <p:nvSpPr>
          <p:cNvPr id="55" name="Google Shape;55;p13"/>
          <p:cNvSpPr txBox="1"/>
          <p:nvPr>
            <p:ph idx="1" type="subTitle"/>
          </p:nvPr>
        </p:nvSpPr>
        <p:spPr>
          <a:xfrm>
            <a:off x="311700" y="2834125"/>
            <a:ext cx="8520600" cy="2052600"/>
          </a:xfrm>
          <a:prstGeom prst="rect">
            <a:avLst/>
          </a:prstGeom>
          <a:noFill/>
          <a:ln>
            <a:noFill/>
          </a:ln>
        </p:spPr>
        <p:txBody>
          <a:bodyPr anchorCtr="0" anchor="t" bIns="91425" lIns="91425" spcFirstLastPara="1" rIns="91425" wrap="square" tIns="91425">
            <a:normAutofit/>
          </a:bodyPr>
          <a:lstStyle/>
          <a:p>
            <a:pPr indent="0" lvl="0" marL="0" rtl="0" algn="ctr">
              <a:lnSpc>
                <a:spcPct val="100000"/>
              </a:lnSpc>
              <a:spcBef>
                <a:spcPts val="0"/>
              </a:spcBef>
              <a:spcAft>
                <a:spcPts val="0"/>
              </a:spcAft>
              <a:buSzPts val="2800"/>
              <a:buNone/>
            </a:pPr>
            <a:r>
              <a:rPr lang="et"/>
              <a:t>Auli Andersalu-Targo</a:t>
            </a:r>
            <a:endParaRPr/>
          </a:p>
          <a:p>
            <a:pPr indent="0" lvl="0" marL="0" rtl="0" algn="ctr">
              <a:lnSpc>
                <a:spcPct val="100000"/>
              </a:lnSpc>
              <a:spcBef>
                <a:spcPts val="0"/>
              </a:spcBef>
              <a:spcAft>
                <a:spcPts val="0"/>
              </a:spcAft>
              <a:buSzPts val="2800"/>
              <a:buNone/>
            </a:pPr>
            <a:r>
              <a:rPr lang="et"/>
              <a:t>koolipsühholoog, superviseeritav pereterapeut</a:t>
            </a:r>
            <a:endParaRPr/>
          </a:p>
          <a:p>
            <a:pPr indent="0" lvl="0" marL="0" rtl="0" algn="ctr">
              <a:lnSpc>
                <a:spcPct val="100000"/>
              </a:lnSpc>
              <a:spcBef>
                <a:spcPts val="0"/>
              </a:spcBef>
              <a:spcAft>
                <a:spcPts val="0"/>
              </a:spcAft>
              <a:buSzPts val="2800"/>
              <a:buNone/>
            </a:pPr>
            <a:r>
              <a:rPr lang="et"/>
              <a:t>Tallinn 2026</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2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t"/>
              <a:t>Loominguline kirg ja rahulikud pausid</a:t>
            </a:r>
            <a:endParaRPr/>
          </a:p>
        </p:txBody>
      </p:sp>
      <p:sp>
        <p:nvSpPr>
          <p:cNvPr id="114" name="Google Shape;114;p22"/>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400"/>
              <a:buNone/>
            </a:pPr>
            <a:r>
              <a:rPr lang="et" sz="2200">
                <a:solidFill>
                  <a:schemeClr val="accent5"/>
                </a:solidFill>
              </a:rPr>
              <a:t>Kuidas ma juhin oma kire süttimist ja selle säästmist?</a:t>
            </a:r>
            <a:endParaRPr sz="2200">
              <a:solidFill>
                <a:schemeClr val="accent5"/>
              </a:solidFill>
            </a:endParaRPr>
          </a:p>
          <a:p>
            <a:pPr indent="0" lvl="0" marL="0" rtl="0" algn="l">
              <a:lnSpc>
                <a:spcPct val="115000"/>
              </a:lnSpc>
              <a:spcBef>
                <a:spcPts val="1200"/>
              </a:spcBef>
              <a:spcAft>
                <a:spcPts val="0"/>
              </a:spcAft>
              <a:buSzPts val="1400"/>
              <a:buNone/>
            </a:pPr>
            <a:r>
              <a:t/>
            </a:r>
            <a:endParaRPr sz="2200">
              <a:solidFill>
                <a:schemeClr val="accent5"/>
              </a:solidFill>
            </a:endParaRPr>
          </a:p>
          <a:p>
            <a:pPr indent="0" lvl="0" marL="0" rtl="0" algn="l">
              <a:lnSpc>
                <a:spcPct val="115000"/>
              </a:lnSpc>
              <a:spcBef>
                <a:spcPts val="1200"/>
              </a:spcBef>
              <a:spcAft>
                <a:spcPts val="1200"/>
              </a:spcAft>
              <a:buSzPts val="1400"/>
              <a:buNone/>
            </a:pPr>
            <a:r>
              <a:rPr lang="et" sz="2200">
                <a:solidFill>
                  <a:schemeClr val="accent5"/>
                </a:solidFill>
              </a:rPr>
              <a:t>Millised on minu erinevad viisid kogeda rahulikku pause?</a:t>
            </a:r>
            <a:endParaRPr sz="2200">
              <a:solidFill>
                <a:schemeClr val="accent5"/>
              </a:solidFill>
            </a:endParaRPr>
          </a:p>
        </p:txBody>
      </p:sp>
      <p:sp>
        <p:nvSpPr>
          <p:cNvPr id="115" name="Google Shape;115;p22"/>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1200"/>
              </a:spcAft>
              <a:buSzPts val="1400"/>
              <a:buNone/>
            </a:pPr>
            <a:r>
              <a:t/>
            </a:r>
            <a:endParaRPr/>
          </a:p>
        </p:txBody>
      </p:sp>
      <p:pic>
        <p:nvPicPr>
          <p:cNvPr descr="Two ballet dancers performing against white - copyspace (pakkuja: Getty Images)" id="116" name="Google Shape;116;p22"/>
          <p:cNvPicPr preferRelativeResize="0"/>
          <p:nvPr/>
        </p:nvPicPr>
        <p:blipFill rotWithShape="1">
          <a:blip r:embed="rId3">
            <a:alphaModFix/>
          </a:blip>
          <a:srcRect b="0" l="0" r="0" t="0"/>
          <a:stretch/>
        </p:blipFill>
        <p:spPr>
          <a:xfrm>
            <a:off x="4832400" y="860800"/>
            <a:ext cx="3999902" cy="4192333"/>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2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t"/>
              <a:t>Heaolu 8 mõõdet </a:t>
            </a:r>
            <a:endParaRPr/>
          </a:p>
        </p:txBody>
      </p:sp>
      <p:sp>
        <p:nvSpPr>
          <p:cNvPr id="122" name="Google Shape;122;p2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lnSpcReduction="10000"/>
          </a:bodyPr>
          <a:lstStyle/>
          <a:p>
            <a:pPr indent="-355600" lvl="0" marL="457200" rtl="0" algn="just">
              <a:lnSpc>
                <a:spcPct val="115000"/>
              </a:lnSpc>
              <a:spcBef>
                <a:spcPts val="0"/>
              </a:spcBef>
              <a:spcAft>
                <a:spcPts val="0"/>
              </a:spcAft>
              <a:buSzPts val="2000"/>
              <a:buAutoNum type="arabicPeriod"/>
            </a:pPr>
            <a:r>
              <a:rPr lang="et" sz="2000">
                <a:solidFill>
                  <a:schemeClr val="accent5"/>
                </a:solidFill>
              </a:rPr>
              <a:t>Intellektuaalne</a:t>
            </a:r>
            <a:r>
              <a:rPr lang="et" sz="2000"/>
              <a:t> - mul on enesearengu ja eneseväljenduse võimalused</a:t>
            </a:r>
            <a:endParaRPr sz="2000"/>
          </a:p>
          <a:p>
            <a:pPr indent="-355600" lvl="0" marL="457200" rtl="0" algn="just">
              <a:lnSpc>
                <a:spcPct val="115000"/>
              </a:lnSpc>
              <a:spcBef>
                <a:spcPts val="0"/>
              </a:spcBef>
              <a:spcAft>
                <a:spcPts val="0"/>
              </a:spcAft>
              <a:buSzPts val="2000"/>
              <a:buAutoNum type="arabicPeriod"/>
            </a:pPr>
            <a:r>
              <a:rPr lang="et" sz="2000">
                <a:solidFill>
                  <a:schemeClr val="accent5"/>
                </a:solidFill>
              </a:rPr>
              <a:t>Füüsiline</a:t>
            </a:r>
            <a:r>
              <a:rPr lang="et" sz="2000"/>
              <a:t> - tunnen end oma kehaga suhtes hästi</a:t>
            </a:r>
            <a:endParaRPr sz="2000"/>
          </a:p>
          <a:p>
            <a:pPr indent="-355600" lvl="0" marL="457200" rtl="0" algn="just">
              <a:lnSpc>
                <a:spcPct val="115000"/>
              </a:lnSpc>
              <a:spcBef>
                <a:spcPts val="0"/>
              </a:spcBef>
              <a:spcAft>
                <a:spcPts val="0"/>
              </a:spcAft>
              <a:buSzPts val="2000"/>
              <a:buAutoNum type="arabicPeriod"/>
            </a:pPr>
            <a:r>
              <a:rPr lang="et" sz="2000">
                <a:solidFill>
                  <a:schemeClr val="accent5"/>
                </a:solidFill>
              </a:rPr>
              <a:t>Sotsiaalne </a:t>
            </a:r>
            <a:r>
              <a:rPr lang="et" sz="2000"/>
              <a:t>- kuuluvus ja tugivõrgustik</a:t>
            </a:r>
            <a:endParaRPr sz="2000"/>
          </a:p>
          <a:p>
            <a:pPr indent="-355600" lvl="0" marL="457200" rtl="0" algn="just">
              <a:lnSpc>
                <a:spcPct val="115000"/>
              </a:lnSpc>
              <a:spcBef>
                <a:spcPts val="0"/>
              </a:spcBef>
              <a:spcAft>
                <a:spcPts val="0"/>
              </a:spcAft>
              <a:buSzPts val="2000"/>
              <a:buAutoNum type="arabicPeriod"/>
            </a:pPr>
            <a:r>
              <a:rPr lang="et" sz="2000">
                <a:solidFill>
                  <a:schemeClr val="accent5"/>
                </a:solidFill>
              </a:rPr>
              <a:t>Emotsionaalne</a:t>
            </a:r>
            <a:r>
              <a:rPr lang="et" sz="2000"/>
              <a:t> - tunnen erinevaid emotsioone ja tulen nendega toime</a:t>
            </a:r>
            <a:endParaRPr sz="2000"/>
          </a:p>
          <a:p>
            <a:pPr indent="-355600" lvl="0" marL="457200" rtl="0" algn="just">
              <a:lnSpc>
                <a:spcPct val="115000"/>
              </a:lnSpc>
              <a:spcBef>
                <a:spcPts val="0"/>
              </a:spcBef>
              <a:spcAft>
                <a:spcPts val="0"/>
              </a:spcAft>
              <a:buSzPts val="2000"/>
              <a:buAutoNum type="arabicPeriod"/>
            </a:pPr>
            <a:r>
              <a:rPr lang="et" sz="2000">
                <a:solidFill>
                  <a:schemeClr val="accent5"/>
                </a:solidFill>
              </a:rPr>
              <a:t>Spirituaalne</a:t>
            </a:r>
            <a:r>
              <a:rPr lang="et" sz="2000"/>
              <a:t> - tean oma väärtusi ja mu elul on tähendus</a:t>
            </a:r>
            <a:endParaRPr sz="2000"/>
          </a:p>
          <a:p>
            <a:pPr indent="-355600" lvl="0" marL="457200" rtl="0" algn="just">
              <a:lnSpc>
                <a:spcPct val="115000"/>
              </a:lnSpc>
              <a:spcBef>
                <a:spcPts val="0"/>
              </a:spcBef>
              <a:spcAft>
                <a:spcPts val="0"/>
              </a:spcAft>
              <a:buSzPts val="2000"/>
              <a:buAutoNum type="arabicPeriod"/>
            </a:pPr>
            <a:r>
              <a:rPr lang="et" sz="2000">
                <a:solidFill>
                  <a:schemeClr val="accent5"/>
                </a:solidFill>
              </a:rPr>
              <a:t>Keskkondlik</a:t>
            </a:r>
            <a:r>
              <a:rPr lang="et" sz="2000"/>
              <a:t> - mugav ja turvaline elukeskkond</a:t>
            </a:r>
            <a:endParaRPr sz="2000"/>
          </a:p>
          <a:p>
            <a:pPr indent="-355600" lvl="0" marL="457200" rtl="0" algn="just">
              <a:lnSpc>
                <a:spcPct val="115000"/>
              </a:lnSpc>
              <a:spcBef>
                <a:spcPts val="0"/>
              </a:spcBef>
              <a:spcAft>
                <a:spcPts val="0"/>
              </a:spcAft>
              <a:buSzPts val="2000"/>
              <a:buAutoNum type="arabicPeriod"/>
            </a:pPr>
            <a:r>
              <a:rPr lang="et" sz="2000">
                <a:solidFill>
                  <a:schemeClr val="accent5"/>
                </a:solidFill>
              </a:rPr>
              <a:t>Tööalane  </a:t>
            </a:r>
            <a:r>
              <a:rPr lang="et" sz="2000"/>
              <a:t>- mu töö rikastab minu elu</a:t>
            </a:r>
            <a:endParaRPr sz="2000"/>
          </a:p>
          <a:p>
            <a:pPr indent="-355600" lvl="0" marL="457200" rtl="0" algn="just">
              <a:lnSpc>
                <a:spcPct val="115000"/>
              </a:lnSpc>
              <a:spcBef>
                <a:spcPts val="0"/>
              </a:spcBef>
              <a:spcAft>
                <a:spcPts val="0"/>
              </a:spcAft>
              <a:buSzPts val="2000"/>
              <a:buAutoNum type="arabicPeriod"/>
            </a:pPr>
            <a:r>
              <a:rPr lang="et" sz="2000">
                <a:solidFill>
                  <a:schemeClr val="accent5"/>
                </a:solidFill>
              </a:rPr>
              <a:t>Majanduslik  </a:t>
            </a:r>
            <a:r>
              <a:rPr lang="et" sz="2000"/>
              <a:t>- tunnen finantsilist turvalisust</a:t>
            </a:r>
            <a:endParaRPr sz="2000"/>
          </a:p>
          <a:p>
            <a:pPr indent="0" lvl="0" marL="0" rtl="0" algn="just">
              <a:lnSpc>
                <a:spcPct val="115000"/>
              </a:lnSpc>
              <a:spcBef>
                <a:spcPts val="0"/>
              </a:spcBef>
              <a:spcAft>
                <a:spcPts val="0"/>
              </a:spcAft>
              <a:buSzPts val="1800"/>
              <a:buNone/>
            </a:pPr>
            <a:r>
              <a:t/>
            </a:r>
            <a:endParaRPr sz="2000"/>
          </a:p>
          <a:p>
            <a:pPr indent="0" lvl="0" marL="0" rtl="0" algn="just">
              <a:lnSpc>
                <a:spcPct val="115000"/>
              </a:lnSpc>
              <a:spcBef>
                <a:spcPts val="0"/>
              </a:spcBef>
              <a:spcAft>
                <a:spcPts val="0"/>
              </a:spcAft>
              <a:buSzPts val="1800"/>
              <a:buNone/>
            </a:pPr>
            <a:r>
              <a:rPr lang="et" sz="1600" u="sng">
                <a:solidFill>
                  <a:schemeClr val="hlink"/>
                </a:solidFill>
                <a:hlinkClick r:id="rId3"/>
              </a:rPr>
              <a:t>https://traumateadlik.ee/wp-content/uploads/2023/09/Enesehoiu-tooraamat-opetajatele.pdf</a:t>
            </a:r>
            <a:endParaRPr sz="16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2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t"/>
              <a:t>Enesehoole tasemed</a:t>
            </a:r>
            <a:endParaRPr/>
          </a:p>
        </p:txBody>
      </p:sp>
      <p:sp>
        <p:nvSpPr>
          <p:cNvPr id="128" name="Google Shape;128;p24"/>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p>
            <a:pPr indent="-342900" lvl="0" marL="457200" rtl="0" algn="l">
              <a:lnSpc>
                <a:spcPct val="115000"/>
              </a:lnSpc>
              <a:spcBef>
                <a:spcPts val="0"/>
              </a:spcBef>
              <a:spcAft>
                <a:spcPts val="0"/>
              </a:spcAft>
              <a:buClr>
                <a:srgbClr val="695D46"/>
              </a:buClr>
              <a:buSzPts val="1800"/>
              <a:buFont typeface="Open Sans"/>
              <a:buAutoNum type="arabicPeriod"/>
            </a:pPr>
            <a:r>
              <a:rPr b="1" lang="et">
                <a:solidFill>
                  <a:schemeClr val="accent5"/>
                </a:solidFill>
              </a:rPr>
              <a:t>Stressiga toimetulek lühiajaliselt</a:t>
            </a:r>
            <a:r>
              <a:rPr b="1" lang="et">
                <a:solidFill>
                  <a:srgbClr val="695D46"/>
                </a:solidFill>
              </a:rPr>
              <a:t> </a:t>
            </a:r>
            <a:r>
              <a:rPr lang="et">
                <a:solidFill>
                  <a:srgbClr val="695D46"/>
                </a:solidFill>
              </a:rPr>
              <a:t>- päeva jooksul väikesed (1-5 minutit) pausid energia kogumiseks, energia kogumiseks (sirutus, joogipaus)</a:t>
            </a:r>
            <a:endParaRPr>
              <a:solidFill>
                <a:srgbClr val="695D46"/>
              </a:solidFill>
            </a:endParaRPr>
          </a:p>
          <a:p>
            <a:pPr indent="-342900" lvl="0" marL="457200" rtl="0" algn="l">
              <a:lnSpc>
                <a:spcPct val="115000"/>
              </a:lnSpc>
              <a:spcBef>
                <a:spcPts val="0"/>
              </a:spcBef>
              <a:spcAft>
                <a:spcPts val="0"/>
              </a:spcAft>
              <a:buClr>
                <a:srgbClr val="695D46"/>
              </a:buClr>
              <a:buSzPts val="1800"/>
              <a:buFont typeface="Open Sans"/>
              <a:buAutoNum type="arabicPeriod"/>
            </a:pPr>
            <a:r>
              <a:rPr b="1" lang="et">
                <a:solidFill>
                  <a:schemeClr val="accent5"/>
                </a:solidFill>
              </a:rPr>
              <a:t>Stressiga toimetulek pikaajaliselt, regulaarselt</a:t>
            </a:r>
            <a:r>
              <a:rPr b="1" lang="et">
                <a:solidFill>
                  <a:srgbClr val="695D46"/>
                </a:solidFill>
              </a:rPr>
              <a:t> </a:t>
            </a:r>
            <a:r>
              <a:rPr lang="et">
                <a:solidFill>
                  <a:srgbClr val="695D46"/>
                </a:solidFill>
              </a:rPr>
              <a:t>- tegevused mõned korrad nädalas, mis võtavad rohkem aega ja võivad olla tehtud kas üksi või kellegagi koos ( jalutuskäik, lugemine, autosõit)</a:t>
            </a:r>
            <a:endParaRPr>
              <a:solidFill>
                <a:srgbClr val="695D46"/>
              </a:solidFill>
            </a:endParaRPr>
          </a:p>
          <a:p>
            <a:pPr indent="-342900" lvl="0" marL="457200" rtl="0" algn="l">
              <a:lnSpc>
                <a:spcPct val="115000"/>
              </a:lnSpc>
              <a:spcBef>
                <a:spcPts val="0"/>
              </a:spcBef>
              <a:spcAft>
                <a:spcPts val="0"/>
              </a:spcAft>
              <a:buClr>
                <a:srgbClr val="695D46"/>
              </a:buClr>
              <a:buSzPts val="1800"/>
              <a:buFont typeface="Open Sans"/>
              <a:buAutoNum type="arabicPeriod"/>
            </a:pPr>
            <a:r>
              <a:rPr b="1" lang="et">
                <a:solidFill>
                  <a:schemeClr val="accent5"/>
                </a:solidFill>
              </a:rPr>
              <a:t>Kogemus, elamus, mis on iseenesest tasu</a:t>
            </a:r>
            <a:r>
              <a:rPr lang="et">
                <a:solidFill>
                  <a:srgbClr val="695D46"/>
                </a:solidFill>
              </a:rPr>
              <a:t> - fookus on protsessil endal (uue hobiga tegelemine, kursused või treeningud pikema aja jooksul)</a:t>
            </a:r>
            <a:endParaRPr>
              <a:solidFill>
                <a:srgbClr val="695D46"/>
              </a:solidFill>
            </a:endParaRPr>
          </a:p>
          <a:p>
            <a:pPr indent="-342900" lvl="0" marL="457200" rtl="0" algn="l">
              <a:lnSpc>
                <a:spcPct val="115000"/>
              </a:lnSpc>
              <a:spcBef>
                <a:spcPts val="0"/>
              </a:spcBef>
              <a:spcAft>
                <a:spcPts val="0"/>
              </a:spcAft>
              <a:buClr>
                <a:srgbClr val="695D46"/>
              </a:buClr>
              <a:buSzPts val="1800"/>
              <a:buFont typeface="Open Sans"/>
              <a:buAutoNum type="arabicPeriod"/>
            </a:pPr>
            <a:r>
              <a:rPr b="1" lang="et">
                <a:solidFill>
                  <a:schemeClr val="accent5"/>
                </a:solidFill>
              </a:rPr>
              <a:t>Kogemus, elamus kui taaskäivitus</a:t>
            </a:r>
            <a:r>
              <a:rPr lang="et">
                <a:solidFill>
                  <a:srgbClr val="695D46"/>
                </a:solidFill>
              </a:rPr>
              <a:t> - töövaba aeg pikema perioodi jooksul, mille eesmärk on oma meeltega ja kehaliselt olla eemal tööelust (puhkus)</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25"/>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rmAutofit/>
          </a:bodyPr>
          <a:lstStyle/>
          <a:p>
            <a:pPr indent="0" lvl="0" marL="0" rtl="0" algn="l">
              <a:lnSpc>
                <a:spcPct val="100000"/>
              </a:lnSpc>
              <a:spcBef>
                <a:spcPts val="0"/>
              </a:spcBef>
              <a:spcAft>
                <a:spcPts val="0"/>
              </a:spcAft>
              <a:buSzPts val="4800"/>
              <a:buNone/>
            </a:pPr>
            <a:r>
              <a:t/>
            </a:r>
            <a:endParaRPr/>
          </a:p>
        </p:txBody>
      </p:sp>
      <p:pic>
        <p:nvPicPr>
          <p:cNvPr descr="Five men with traffic cones jumping in midair (pakkuja: Getty Images)" id="134" name="Google Shape;134;p25"/>
          <p:cNvPicPr preferRelativeResize="0"/>
          <p:nvPr/>
        </p:nvPicPr>
        <p:blipFill rotWithShape="1">
          <a:blip r:embed="rId3">
            <a:alphaModFix/>
          </a:blip>
          <a:srcRect b="0" l="0" r="0" t="0"/>
          <a:stretch/>
        </p:blipFill>
        <p:spPr>
          <a:xfrm>
            <a:off x="1236380" y="0"/>
            <a:ext cx="6671242" cy="5143502"/>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2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t"/>
              <a:t>Puhkamise 7 tüüpi</a:t>
            </a:r>
            <a:endParaRPr/>
          </a:p>
        </p:txBody>
      </p:sp>
      <p:sp>
        <p:nvSpPr>
          <p:cNvPr id="140" name="Google Shape;140;p26"/>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fontScale="92500" lnSpcReduction="10000"/>
          </a:bodyPr>
          <a:lstStyle/>
          <a:p>
            <a:pPr indent="-334327" lvl="0" marL="457200" rtl="0" algn="l">
              <a:lnSpc>
                <a:spcPct val="115000"/>
              </a:lnSpc>
              <a:spcBef>
                <a:spcPts val="0"/>
              </a:spcBef>
              <a:spcAft>
                <a:spcPts val="0"/>
              </a:spcAft>
              <a:buSzPct val="100000"/>
              <a:buChar char="●"/>
            </a:pPr>
            <a:r>
              <a:rPr lang="et"/>
              <a:t>Kui inimene ei ole saanud pikema aja jooksul piisavalt puhata, tuleb tal end erineval moel turgutada, et vältida kurnatust ja läbipõlemist:</a:t>
            </a:r>
            <a:endParaRPr/>
          </a:p>
          <a:p>
            <a:pPr indent="-334327" lvl="0" marL="457200" rtl="0" algn="l">
              <a:lnSpc>
                <a:spcPct val="115000"/>
              </a:lnSpc>
              <a:spcBef>
                <a:spcPts val="0"/>
              </a:spcBef>
              <a:spcAft>
                <a:spcPts val="0"/>
              </a:spcAft>
              <a:buSzPct val="100000"/>
              <a:buAutoNum type="arabicParenR"/>
            </a:pPr>
            <a:r>
              <a:rPr b="1" lang="et">
                <a:solidFill>
                  <a:schemeClr val="accent5"/>
                </a:solidFill>
              </a:rPr>
              <a:t>vaimne, mõistuse</a:t>
            </a:r>
            <a:r>
              <a:rPr lang="et"/>
              <a:t> puhkamine - töö ajal paari tunni järel väikesed puhkepausid</a:t>
            </a:r>
            <a:endParaRPr/>
          </a:p>
          <a:p>
            <a:pPr indent="-334327" lvl="0" marL="457200" rtl="0" algn="l">
              <a:lnSpc>
                <a:spcPct val="115000"/>
              </a:lnSpc>
              <a:spcBef>
                <a:spcPts val="0"/>
              </a:spcBef>
              <a:spcAft>
                <a:spcPts val="0"/>
              </a:spcAft>
              <a:buSzPct val="100000"/>
              <a:buAutoNum type="arabicParenR"/>
            </a:pPr>
            <a:r>
              <a:rPr b="1" lang="et">
                <a:solidFill>
                  <a:schemeClr val="accent5"/>
                </a:solidFill>
              </a:rPr>
              <a:t>sensoorne, meelte </a:t>
            </a:r>
            <a:r>
              <a:rPr lang="et"/>
              <a:t>puhkus - silmade sulgemine koos fookuse suunamisega</a:t>
            </a:r>
            <a:endParaRPr/>
          </a:p>
          <a:p>
            <a:pPr indent="-334327" lvl="0" marL="457200" rtl="0" algn="l">
              <a:lnSpc>
                <a:spcPct val="115000"/>
              </a:lnSpc>
              <a:spcBef>
                <a:spcPts val="0"/>
              </a:spcBef>
              <a:spcAft>
                <a:spcPts val="0"/>
              </a:spcAft>
              <a:buSzPct val="100000"/>
              <a:buAutoNum type="arabicParenR"/>
            </a:pPr>
            <a:r>
              <a:rPr b="1" lang="et">
                <a:solidFill>
                  <a:schemeClr val="accent5"/>
                </a:solidFill>
              </a:rPr>
              <a:t>aktiivne füüsiline</a:t>
            </a:r>
            <a:r>
              <a:rPr lang="et"/>
              <a:t> puhkus - venitused, sirutused, aeglased pearingid</a:t>
            </a:r>
            <a:endParaRPr/>
          </a:p>
          <a:p>
            <a:pPr indent="-334327" lvl="0" marL="457200" rtl="0" algn="l">
              <a:lnSpc>
                <a:spcPct val="115000"/>
              </a:lnSpc>
              <a:spcBef>
                <a:spcPts val="0"/>
              </a:spcBef>
              <a:spcAft>
                <a:spcPts val="0"/>
              </a:spcAft>
              <a:buSzPct val="100000"/>
              <a:buAutoNum type="arabicParenR"/>
            </a:pPr>
            <a:r>
              <a:rPr b="1" lang="et">
                <a:solidFill>
                  <a:schemeClr val="accent5"/>
                </a:solidFill>
              </a:rPr>
              <a:t>loominguline</a:t>
            </a:r>
            <a:r>
              <a:rPr lang="et"/>
              <a:t> puhkus - looduses viibimine, selle ja kunsti ilu tähele panemine</a:t>
            </a:r>
            <a:endParaRPr/>
          </a:p>
          <a:p>
            <a:pPr indent="-334327" lvl="0" marL="457200" rtl="0" algn="l">
              <a:lnSpc>
                <a:spcPct val="115000"/>
              </a:lnSpc>
              <a:spcBef>
                <a:spcPts val="0"/>
              </a:spcBef>
              <a:spcAft>
                <a:spcPts val="0"/>
              </a:spcAft>
              <a:buSzPct val="100000"/>
              <a:buAutoNum type="arabicParenR"/>
            </a:pPr>
            <a:r>
              <a:rPr b="1" lang="et">
                <a:solidFill>
                  <a:schemeClr val="accent5"/>
                </a:solidFill>
              </a:rPr>
              <a:t>emotsionaalne</a:t>
            </a:r>
            <a:r>
              <a:rPr lang="et"/>
              <a:t> puhkus - võimalus oma tundeid ehedalt, vabalt väljendada</a:t>
            </a:r>
            <a:endParaRPr/>
          </a:p>
          <a:p>
            <a:pPr indent="-334327" lvl="0" marL="457200" rtl="0" algn="l">
              <a:lnSpc>
                <a:spcPct val="115000"/>
              </a:lnSpc>
              <a:spcBef>
                <a:spcPts val="0"/>
              </a:spcBef>
              <a:spcAft>
                <a:spcPts val="0"/>
              </a:spcAft>
              <a:buSzPct val="100000"/>
              <a:buAutoNum type="arabicParenR"/>
            </a:pPr>
            <a:r>
              <a:rPr b="1" lang="et">
                <a:solidFill>
                  <a:schemeClr val="accent5"/>
                </a:solidFill>
              </a:rPr>
              <a:t>sotsiaalne </a:t>
            </a:r>
            <a:r>
              <a:rPr lang="et"/>
              <a:t>puhkus - viibimine heasoovlike, hoolivate inimeste keskel</a:t>
            </a:r>
            <a:endParaRPr/>
          </a:p>
          <a:p>
            <a:pPr indent="-334327" lvl="0" marL="457200" rtl="0" algn="l">
              <a:lnSpc>
                <a:spcPct val="115000"/>
              </a:lnSpc>
              <a:spcBef>
                <a:spcPts val="0"/>
              </a:spcBef>
              <a:spcAft>
                <a:spcPts val="0"/>
              </a:spcAft>
              <a:buSzPct val="100000"/>
              <a:buAutoNum type="arabicParenR"/>
            </a:pPr>
            <a:r>
              <a:rPr b="1" lang="et">
                <a:solidFill>
                  <a:schemeClr val="accent5"/>
                </a:solidFill>
              </a:rPr>
              <a:t>spirituaalne</a:t>
            </a:r>
            <a:r>
              <a:rPr lang="et"/>
              <a:t> puhkus - mediteerimine pidepunkti taastamiseks, filosoofiliste mõtete lugemine, ühendus teiste inimestega nende abistamise kaudu</a:t>
            </a:r>
            <a:endParaRPr/>
          </a:p>
          <a:p>
            <a:pPr indent="0" lvl="0" marL="0" rtl="0" algn="l">
              <a:lnSpc>
                <a:spcPct val="115000"/>
              </a:lnSpc>
              <a:spcBef>
                <a:spcPts val="1200"/>
              </a:spcBef>
              <a:spcAft>
                <a:spcPts val="1200"/>
              </a:spcAft>
              <a:buClr>
                <a:schemeClr val="dk1"/>
              </a:buClr>
              <a:buSzPct val="61110"/>
              <a:buFont typeface="Arial"/>
              <a:buNone/>
            </a:pPr>
            <a:r>
              <a:rPr lang="et" u="sng">
                <a:solidFill>
                  <a:schemeClr val="hlink"/>
                </a:solidFill>
                <a:hlinkClick r:id="rId3"/>
              </a:rPr>
              <a:t>https://vaikuseminutid.ee/need-7-tegevust-leevendavad-erinevat-tuupi-kurnatust/</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2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t"/>
              <a:t>Stressi maandamise võtted</a:t>
            </a:r>
            <a:endParaRPr/>
          </a:p>
        </p:txBody>
      </p:sp>
      <p:sp>
        <p:nvSpPr>
          <p:cNvPr id="146" name="Google Shape;146;p2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p>
            <a:pPr indent="-374650" lvl="0" marL="457200" rtl="0" algn="l">
              <a:lnSpc>
                <a:spcPct val="115000"/>
              </a:lnSpc>
              <a:spcBef>
                <a:spcPts val="0"/>
              </a:spcBef>
              <a:spcAft>
                <a:spcPts val="0"/>
              </a:spcAft>
              <a:buSzPts val="2300"/>
              <a:buChar char="●"/>
            </a:pPr>
            <a:r>
              <a:rPr lang="et" sz="2300">
                <a:solidFill>
                  <a:schemeClr val="accent5"/>
                </a:solidFill>
              </a:rPr>
              <a:t>2 minutit </a:t>
            </a:r>
            <a:r>
              <a:rPr lang="et" sz="2300"/>
              <a:t>- hingamine, venitus, naeratus, …</a:t>
            </a:r>
            <a:endParaRPr sz="2300"/>
          </a:p>
          <a:p>
            <a:pPr indent="-374650" lvl="0" marL="457200" rtl="0" algn="l">
              <a:lnSpc>
                <a:spcPct val="115000"/>
              </a:lnSpc>
              <a:spcBef>
                <a:spcPts val="0"/>
              </a:spcBef>
              <a:spcAft>
                <a:spcPts val="0"/>
              </a:spcAft>
              <a:buSzPts val="2300"/>
              <a:buChar char="●"/>
            </a:pPr>
            <a:r>
              <a:rPr lang="et" sz="2300">
                <a:solidFill>
                  <a:schemeClr val="accent5"/>
                </a:solidFill>
              </a:rPr>
              <a:t>5 minutit </a:t>
            </a:r>
            <a:r>
              <a:rPr lang="et" sz="2300"/>
              <a:t>- kohvipaus, rääkimine, värske õhk, …</a:t>
            </a:r>
            <a:endParaRPr sz="2300"/>
          </a:p>
          <a:p>
            <a:pPr indent="-374650" lvl="0" marL="457200" rtl="0" algn="l">
              <a:lnSpc>
                <a:spcPct val="115000"/>
              </a:lnSpc>
              <a:spcBef>
                <a:spcPts val="0"/>
              </a:spcBef>
              <a:spcAft>
                <a:spcPts val="0"/>
              </a:spcAft>
              <a:buSzPts val="2300"/>
              <a:buChar char="●"/>
            </a:pPr>
            <a:r>
              <a:rPr lang="et" sz="2300">
                <a:solidFill>
                  <a:schemeClr val="accent5"/>
                </a:solidFill>
              </a:rPr>
              <a:t>10 minutit</a:t>
            </a:r>
            <a:r>
              <a:rPr lang="et" sz="2300"/>
              <a:t> - koristamine, joonistamine, päeviku täitmine, …</a:t>
            </a:r>
            <a:endParaRPr sz="2300"/>
          </a:p>
          <a:p>
            <a:pPr indent="-374650" lvl="0" marL="457200" rtl="0" algn="l">
              <a:lnSpc>
                <a:spcPct val="115000"/>
              </a:lnSpc>
              <a:spcBef>
                <a:spcPts val="0"/>
              </a:spcBef>
              <a:spcAft>
                <a:spcPts val="0"/>
              </a:spcAft>
              <a:buSzPts val="2300"/>
              <a:buChar char="●"/>
            </a:pPr>
            <a:r>
              <a:rPr lang="et" sz="2300">
                <a:solidFill>
                  <a:schemeClr val="accent5"/>
                </a:solidFill>
              </a:rPr>
              <a:t>30 minutit </a:t>
            </a:r>
            <a:r>
              <a:rPr lang="et" sz="2300"/>
              <a:t>- lõunasöök, looduses lõõgastumine, looming, …</a:t>
            </a:r>
            <a:endParaRPr sz="2300"/>
          </a:p>
          <a:p>
            <a:pPr indent="0" lvl="0" marL="457200" rtl="0" algn="l">
              <a:lnSpc>
                <a:spcPct val="115000"/>
              </a:lnSpc>
              <a:spcBef>
                <a:spcPts val="1200"/>
              </a:spcBef>
              <a:spcAft>
                <a:spcPts val="0"/>
              </a:spcAft>
              <a:buSzPts val="1800"/>
              <a:buNone/>
            </a:pPr>
            <a:r>
              <a:t/>
            </a:r>
            <a:endParaRPr sz="2300"/>
          </a:p>
          <a:p>
            <a:pPr indent="0" lvl="0" marL="457200" rtl="0" algn="l">
              <a:lnSpc>
                <a:spcPct val="115000"/>
              </a:lnSpc>
              <a:spcBef>
                <a:spcPts val="1200"/>
              </a:spcBef>
              <a:spcAft>
                <a:spcPts val="0"/>
              </a:spcAft>
              <a:buSzPts val="1800"/>
              <a:buNone/>
            </a:pPr>
            <a:r>
              <a:t/>
            </a:r>
            <a:endParaRPr sz="2300"/>
          </a:p>
          <a:p>
            <a:pPr indent="0" lvl="0" marL="0" rtl="0" algn="l">
              <a:lnSpc>
                <a:spcPct val="115000"/>
              </a:lnSpc>
              <a:spcBef>
                <a:spcPts val="1200"/>
              </a:spcBef>
              <a:spcAft>
                <a:spcPts val="1200"/>
              </a:spcAft>
              <a:buSzPts val="1800"/>
              <a:buNone/>
            </a:pPr>
            <a:r>
              <a:rPr lang="et" sz="1600" u="sng">
                <a:solidFill>
                  <a:schemeClr val="hlink"/>
                </a:solidFill>
                <a:hlinkClick r:id="rId3"/>
              </a:rPr>
              <a:t>https://traumateadlik.ee/wp-content/uploads/2023/09/Enesehoiu-tooraamat-opetajatele.pdf</a:t>
            </a:r>
            <a:endParaRPr sz="11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28"/>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rmAutofit/>
          </a:bodyPr>
          <a:lstStyle/>
          <a:p>
            <a:pPr indent="0" lvl="0" marL="0" rtl="0" algn="l">
              <a:lnSpc>
                <a:spcPct val="100000"/>
              </a:lnSpc>
              <a:spcBef>
                <a:spcPts val="0"/>
              </a:spcBef>
              <a:spcAft>
                <a:spcPts val="0"/>
              </a:spcAft>
              <a:buSzPts val="4800"/>
              <a:buNone/>
            </a:pPr>
            <a:r>
              <a:t/>
            </a:r>
            <a:endParaRPr/>
          </a:p>
        </p:txBody>
      </p:sp>
      <p:pic>
        <p:nvPicPr>
          <p:cNvPr descr="Young dance trainer showing exercise to group of several guys and girls (pakkuja: Getty Images)" id="152" name="Google Shape;152;p28"/>
          <p:cNvPicPr preferRelativeResize="0"/>
          <p:nvPr/>
        </p:nvPicPr>
        <p:blipFill rotWithShape="1">
          <a:blip r:embed="rId3">
            <a:alphaModFix/>
          </a:blip>
          <a:srcRect b="0" l="0" r="0" t="0"/>
          <a:stretch/>
        </p:blipFill>
        <p:spPr>
          <a:xfrm>
            <a:off x="713433" y="0"/>
            <a:ext cx="7717135" cy="5143501"/>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2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t"/>
              <a:t>Koos tantsimise eliksiir</a:t>
            </a:r>
            <a:endParaRPr/>
          </a:p>
        </p:txBody>
      </p:sp>
      <p:sp>
        <p:nvSpPr>
          <p:cNvPr id="158" name="Google Shape;158;p29"/>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lnSpcReduction="10000"/>
          </a:bodyPr>
          <a:lstStyle/>
          <a:p>
            <a:pPr indent="0" lvl="0" marL="0" rtl="0" algn="l">
              <a:lnSpc>
                <a:spcPct val="115000"/>
              </a:lnSpc>
              <a:spcBef>
                <a:spcPts val="0"/>
              </a:spcBef>
              <a:spcAft>
                <a:spcPts val="0"/>
              </a:spcAft>
              <a:buSzPts val="1400"/>
              <a:buNone/>
            </a:pPr>
            <a:r>
              <a:rPr lang="et" sz="2200">
                <a:solidFill>
                  <a:schemeClr val="accent5"/>
                </a:solidFill>
              </a:rPr>
              <a:t>Koos tantsimise mõju inimesele </a:t>
            </a:r>
            <a:endParaRPr/>
          </a:p>
          <a:p>
            <a:pPr indent="-342900" lvl="0" marL="342900" rtl="0" algn="l">
              <a:lnSpc>
                <a:spcPct val="115000"/>
              </a:lnSpc>
              <a:spcBef>
                <a:spcPts val="0"/>
              </a:spcBef>
              <a:spcAft>
                <a:spcPts val="0"/>
              </a:spcAft>
              <a:buSzPts val="1400"/>
              <a:buFont typeface="Arial"/>
              <a:buChar char="-"/>
            </a:pPr>
            <a:r>
              <a:rPr lang="et" sz="2200">
                <a:solidFill>
                  <a:schemeClr val="accent5"/>
                </a:solidFill>
              </a:rPr>
              <a:t>Inimese aju armastab muusika rütmis liikuda</a:t>
            </a:r>
            <a:endParaRPr/>
          </a:p>
          <a:p>
            <a:pPr indent="-342900" lvl="0" marL="342900" rtl="0" algn="l">
              <a:lnSpc>
                <a:spcPct val="115000"/>
              </a:lnSpc>
              <a:spcBef>
                <a:spcPts val="0"/>
              </a:spcBef>
              <a:spcAft>
                <a:spcPts val="0"/>
              </a:spcAft>
              <a:buSzPts val="1400"/>
              <a:buFont typeface="Arial"/>
              <a:buChar char="-"/>
            </a:pPr>
            <a:r>
              <a:rPr lang="et" sz="2200">
                <a:solidFill>
                  <a:schemeClr val="accent5"/>
                </a:solidFill>
              </a:rPr>
              <a:t>Meeleolu paranemine, kuuluvuse kogemine, stressi vähemine (dopamiin, oksütotsiin, enorfiinid)</a:t>
            </a:r>
            <a:endParaRPr/>
          </a:p>
          <a:p>
            <a:pPr indent="0" lvl="0" marL="0" rtl="0" algn="l">
              <a:lnSpc>
                <a:spcPct val="115000"/>
              </a:lnSpc>
              <a:spcBef>
                <a:spcPts val="0"/>
              </a:spcBef>
              <a:spcAft>
                <a:spcPts val="0"/>
              </a:spcAft>
              <a:buSzPts val="1400"/>
              <a:buNone/>
            </a:pPr>
            <a:r>
              <a:t/>
            </a:r>
            <a:endParaRPr sz="2200">
              <a:solidFill>
                <a:schemeClr val="accent5"/>
              </a:solidFill>
            </a:endParaRPr>
          </a:p>
        </p:txBody>
      </p:sp>
      <p:sp>
        <p:nvSpPr>
          <p:cNvPr id="159" name="Google Shape;159;p29"/>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1200"/>
              </a:spcAft>
              <a:buSzPts val="1400"/>
              <a:buNone/>
            </a:pPr>
            <a:r>
              <a:t/>
            </a:r>
            <a:endParaRPr/>
          </a:p>
        </p:txBody>
      </p:sp>
      <p:pic>
        <p:nvPicPr>
          <p:cNvPr descr="We're what's hot! (pakkuja: Getty Images)" id="160" name="Google Shape;160;p29"/>
          <p:cNvPicPr preferRelativeResize="0"/>
          <p:nvPr/>
        </p:nvPicPr>
        <p:blipFill rotWithShape="1">
          <a:blip r:embed="rId3">
            <a:alphaModFix/>
          </a:blip>
          <a:srcRect b="0" l="0" r="0" t="0"/>
          <a:stretch/>
        </p:blipFill>
        <p:spPr>
          <a:xfrm>
            <a:off x="4832400" y="566736"/>
            <a:ext cx="4205800" cy="4576763"/>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3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t"/>
              <a:t>Mõtteid tantsust ja elust</a:t>
            </a:r>
            <a:endParaRPr/>
          </a:p>
        </p:txBody>
      </p:sp>
      <p:sp>
        <p:nvSpPr>
          <p:cNvPr id="166" name="Google Shape;166;p30"/>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fontScale="92500" lnSpcReduction="10000"/>
          </a:bodyPr>
          <a:lstStyle/>
          <a:p>
            <a:pPr indent="0" lvl="0" marL="0" rtl="0" algn="l">
              <a:lnSpc>
                <a:spcPct val="115000"/>
              </a:lnSpc>
              <a:spcBef>
                <a:spcPts val="0"/>
              </a:spcBef>
              <a:spcAft>
                <a:spcPts val="0"/>
              </a:spcAft>
              <a:buSzPct val="81081"/>
              <a:buNone/>
            </a:pPr>
            <a:r>
              <a:rPr lang="et" sz="2400"/>
              <a:t>“Me tantsime selleks, et mäletada, mis tunne on olla elus” </a:t>
            </a:r>
            <a:endParaRPr sz="2400"/>
          </a:p>
          <a:p>
            <a:pPr indent="0" lvl="0" marL="0" rtl="0" algn="l">
              <a:lnSpc>
                <a:spcPct val="115000"/>
              </a:lnSpc>
              <a:spcBef>
                <a:spcPts val="1200"/>
              </a:spcBef>
              <a:spcAft>
                <a:spcPts val="0"/>
              </a:spcAft>
              <a:buSzPct val="81081"/>
              <a:buNone/>
            </a:pPr>
            <a:r>
              <a:rPr lang="et" sz="2400"/>
              <a:t>“Tants on energia vabanemine, eneseväljendus, liikumise vabadus ehk elu”</a:t>
            </a:r>
            <a:endParaRPr sz="2400"/>
          </a:p>
          <a:p>
            <a:pPr indent="0" lvl="0" marL="0" rtl="0" algn="l">
              <a:lnSpc>
                <a:spcPct val="115000"/>
              </a:lnSpc>
              <a:spcBef>
                <a:spcPts val="1200"/>
              </a:spcBef>
              <a:spcAft>
                <a:spcPts val="0"/>
              </a:spcAft>
              <a:buSzPct val="81081"/>
              <a:buNone/>
            </a:pPr>
            <a:r>
              <a:rPr lang="et" sz="2400"/>
              <a:t>“Tants tuletab meelde, mida tähendab tunda, mitte midagi tõestada, vaid elada puhtalt selles hetkes ”</a:t>
            </a:r>
            <a:endParaRPr sz="2400"/>
          </a:p>
          <a:p>
            <a:pPr indent="0" lvl="0" marL="0" rtl="0" algn="l">
              <a:lnSpc>
                <a:spcPct val="115000"/>
              </a:lnSpc>
              <a:spcBef>
                <a:spcPts val="1200"/>
              </a:spcBef>
              <a:spcAft>
                <a:spcPts val="0"/>
              </a:spcAft>
              <a:buSzPct val="81081"/>
              <a:buNone/>
            </a:pPr>
            <a:r>
              <a:t/>
            </a:r>
            <a:endParaRPr sz="2400"/>
          </a:p>
          <a:p>
            <a:pPr indent="0" lvl="0" marL="0" rtl="0" algn="l">
              <a:lnSpc>
                <a:spcPct val="115000"/>
              </a:lnSpc>
              <a:spcBef>
                <a:spcPts val="1200"/>
              </a:spcBef>
              <a:spcAft>
                <a:spcPts val="1200"/>
              </a:spcAft>
              <a:buSzPct val="97297"/>
              <a:buNone/>
            </a:pPr>
            <a:r>
              <a:rPr lang="et" sz="2000"/>
              <a:t>(Batalla)</a:t>
            </a:r>
            <a:endParaRPr sz="200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31"/>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rmAutofit/>
          </a:bodyPr>
          <a:lstStyle/>
          <a:p>
            <a:pPr indent="0" lvl="0" marL="0" rtl="0" algn="l">
              <a:lnSpc>
                <a:spcPct val="100000"/>
              </a:lnSpc>
              <a:spcBef>
                <a:spcPts val="0"/>
              </a:spcBef>
              <a:spcAft>
                <a:spcPts val="0"/>
              </a:spcAft>
              <a:buSzPts val="4800"/>
              <a:buNone/>
            </a:pPr>
            <a:r>
              <a:t/>
            </a:r>
            <a:endParaRPr/>
          </a:p>
        </p:txBody>
      </p:sp>
      <p:pic>
        <p:nvPicPr>
          <p:cNvPr descr="Male and female ballet dancers in mid air poses, arms extended (pakkuja: Getty Images)" id="172" name="Google Shape;172;p31"/>
          <p:cNvPicPr preferRelativeResize="0"/>
          <p:nvPr/>
        </p:nvPicPr>
        <p:blipFill rotWithShape="1">
          <a:blip r:embed="rId3">
            <a:alphaModFix/>
          </a:blip>
          <a:srcRect b="0" l="0" r="0" t="0"/>
          <a:stretch/>
        </p:blipFill>
        <p:spPr>
          <a:xfrm>
            <a:off x="1655641" y="0"/>
            <a:ext cx="5832719" cy="5143502"/>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pic>
        <p:nvPicPr>
          <p:cNvPr descr="Dancing people (pakkuja: Getty Images)" id="60" name="Google Shape;60;p14"/>
          <p:cNvPicPr preferRelativeResize="0"/>
          <p:nvPr/>
        </p:nvPicPr>
        <p:blipFill rotWithShape="1">
          <a:blip r:embed="rId3">
            <a:alphaModFix/>
          </a:blip>
          <a:srcRect b="0" l="0" r="0" t="0"/>
          <a:stretch/>
        </p:blipFill>
        <p:spPr>
          <a:xfrm>
            <a:off x="0" y="1301502"/>
            <a:ext cx="9144003" cy="2540497"/>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3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t"/>
              <a:t>Mõtteid tantsust ja elust</a:t>
            </a:r>
            <a:endParaRPr/>
          </a:p>
        </p:txBody>
      </p:sp>
      <p:sp>
        <p:nvSpPr>
          <p:cNvPr id="178" name="Google Shape;178;p32"/>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lang="et" sz="2100"/>
              <a:t>“Kirg võib muutuda kurnatuseks, kui pole pause, puhkust, taastumist”</a:t>
            </a:r>
            <a:endParaRPr sz="2100"/>
          </a:p>
          <a:p>
            <a:pPr indent="0" lvl="0" marL="0" rtl="0" algn="l">
              <a:lnSpc>
                <a:spcPct val="115000"/>
              </a:lnSpc>
              <a:spcBef>
                <a:spcPts val="1200"/>
              </a:spcBef>
              <a:spcAft>
                <a:spcPts val="0"/>
              </a:spcAft>
              <a:buSzPts val="1800"/>
              <a:buNone/>
            </a:pPr>
            <a:r>
              <a:rPr lang="et" sz="2100"/>
              <a:t>“Läbipõlemine peidab end lõputu harjutamise taga ja see ei tõesta pühendumist”</a:t>
            </a:r>
            <a:endParaRPr sz="2100"/>
          </a:p>
          <a:p>
            <a:pPr indent="0" lvl="0" marL="0" rtl="0" algn="l">
              <a:lnSpc>
                <a:spcPct val="115000"/>
              </a:lnSpc>
              <a:spcBef>
                <a:spcPts val="1200"/>
              </a:spcBef>
              <a:spcAft>
                <a:spcPts val="0"/>
              </a:spcAft>
              <a:buSzPts val="1800"/>
              <a:buNone/>
            </a:pPr>
            <a:r>
              <a:rPr lang="et" sz="2100"/>
              <a:t>“Tõeline distsipliin tunneb tasakaalu, austab pingutust ja jätab ruumi õppimisele ning vigade tegemisele” </a:t>
            </a:r>
            <a:endParaRPr sz="2100"/>
          </a:p>
          <a:p>
            <a:pPr indent="0" lvl="0" marL="0" rtl="0" algn="l">
              <a:lnSpc>
                <a:spcPct val="115000"/>
              </a:lnSpc>
              <a:spcBef>
                <a:spcPts val="1200"/>
              </a:spcBef>
              <a:spcAft>
                <a:spcPts val="0"/>
              </a:spcAft>
              <a:buSzPts val="1800"/>
              <a:buNone/>
            </a:pPr>
            <a:r>
              <a:t/>
            </a:r>
            <a:endParaRPr sz="2100"/>
          </a:p>
          <a:p>
            <a:pPr indent="0" lvl="0" marL="0" rtl="0" algn="l">
              <a:lnSpc>
                <a:spcPct val="115000"/>
              </a:lnSpc>
              <a:spcBef>
                <a:spcPts val="1200"/>
              </a:spcBef>
              <a:spcAft>
                <a:spcPts val="1200"/>
              </a:spcAft>
              <a:buSzPts val="1800"/>
              <a:buNone/>
            </a:pPr>
            <a:r>
              <a:rPr lang="et" sz="2000"/>
              <a:t>(Joe Longomo)</a:t>
            </a:r>
            <a:endParaRPr sz="200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3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t"/>
              <a:t>Mõtteid tantsust, kunstist, elust</a:t>
            </a:r>
            <a:endParaRPr/>
          </a:p>
        </p:txBody>
      </p:sp>
      <p:sp>
        <p:nvSpPr>
          <p:cNvPr id="184" name="Google Shape;184;p33"/>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fontScale="77500" lnSpcReduction="10000"/>
          </a:bodyPr>
          <a:lstStyle/>
          <a:p>
            <a:pPr indent="0" lvl="0" marL="0" rtl="0" algn="l">
              <a:lnSpc>
                <a:spcPct val="115000"/>
              </a:lnSpc>
              <a:spcBef>
                <a:spcPts val="0"/>
              </a:spcBef>
              <a:spcAft>
                <a:spcPts val="0"/>
              </a:spcAft>
              <a:buSzPct val="75268"/>
              <a:buNone/>
            </a:pPr>
            <a:r>
              <a:rPr lang="et" sz="2400"/>
              <a:t>“Tants ja kunst elavad nii valguses kui varjus. Valgust armastame me välja näidata, kuid varjud on alati valguse taga. Tants sünnib neist mõlemast, neist kontrastidest, pingest, võitlusest. Meisterlikkus on lasta varjudel kujundada sügavust ja valgusel lootust.” </a:t>
            </a:r>
            <a:endParaRPr sz="2400"/>
          </a:p>
          <a:p>
            <a:pPr indent="0" lvl="0" marL="0" rtl="0" algn="l">
              <a:lnSpc>
                <a:spcPct val="115000"/>
              </a:lnSpc>
              <a:spcBef>
                <a:spcPts val="1200"/>
              </a:spcBef>
              <a:spcAft>
                <a:spcPts val="0"/>
              </a:spcAft>
              <a:buSzPct val="75268"/>
              <a:buNone/>
            </a:pPr>
            <a:r>
              <a:t/>
            </a:r>
            <a:endParaRPr sz="2400"/>
          </a:p>
          <a:p>
            <a:pPr indent="0" lvl="0" marL="0" rtl="0" algn="l">
              <a:lnSpc>
                <a:spcPct val="115000"/>
              </a:lnSpc>
              <a:spcBef>
                <a:spcPts val="1200"/>
              </a:spcBef>
              <a:spcAft>
                <a:spcPts val="1200"/>
              </a:spcAft>
              <a:buClr>
                <a:schemeClr val="dk1"/>
              </a:buClr>
              <a:buSzPct val="55000"/>
              <a:buFont typeface="Arial"/>
              <a:buNone/>
            </a:pPr>
            <a:r>
              <a:rPr lang="et" sz="2000"/>
              <a:t>(Joe Longomo)</a:t>
            </a:r>
            <a:endParaRPr sz="2000"/>
          </a:p>
        </p:txBody>
      </p:sp>
      <p:sp>
        <p:nvSpPr>
          <p:cNvPr id="185" name="Google Shape;185;p33"/>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1200"/>
              </a:spcAft>
              <a:buSzPts val="1400"/>
              <a:buNone/>
            </a:pPr>
            <a:r>
              <a:t/>
            </a:r>
            <a:endParaRPr/>
          </a:p>
        </p:txBody>
      </p:sp>
      <p:pic>
        <p:nvPicPr>
          <p:cNvPr descr="Young couple dancing, shadow on red background (pakkuja: Getty Images)" id="186" name="Google Shape;186;p33"/>
          <p:cNvPicPr preferRelativeResize="0"/>
          <p:nvPr/>
        </p:nvPicPr>
        <p:blipFill rotWithShape="1">
          <a:blip r:embed="rId3">
            <a:alphaModFix/>
          </a:blip>
          <a:srcRect b="0" l="0" r="0" t="0"/>
          <a:stretch/>
        </p:blipFill>
        <p:spPr>
          <a:xfrm>
            <a:off x="4979750" y="445025"/>
            <a:ext cx="3705198" cy="4695352"/>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3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t/>
            </a:r>
            <a:endParaRPr/>
          </a:p>
        </p:txBody>
      </p:sp>
      <p:sp>
        <p:nvSpPr>
          <p:cNvPr id="192" name="Google Shape;192;p34"/>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1200"/>
              </a:spcAft>
              <a:buSzPts val="1800"/>
              <a:buNone/>
            </a:pPr>
            <a:r>
              <a:t/>
            </a:r>
            <a:endParaRPr/>
          </a:p>
        </p:txBody>
      </p:sp>
      <p:pic>
        <p:nvPicPr>
          <p:cNvPr descr="Happy Dancing People Celebrating on the Party. Man and Woman Characters Having Fun at Music Club. Male and Female Teens Dance. Flat Vector Cartoon Illustration (pakkuja: Getty Images)" id="193" name="Google Shape;193;p34"/>
          <p:cNvPicPr preferRelativeResize="0"/>
          <p:nvPr/>
        </p:nvPicPr>
        <p:blipFill rotWithShape="1">
          <a:blip r:embed="rId3">
            <a:alphaModFix/>
          </a:blip>
          <a:srcRect b="0" l="0" r="0" t="0"/>
          <a:stretch/>
        </p:blipFill>
        <p:spPr>
          <a:xfrm>
            <a:off x="0" y="703213"/>
            <a:ext cx="9144003" cy="37370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sp>
        <p:nvSpPr>
          <p:cNvPr id="65" name="Google Shape;65;p1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t"/>
              <a:t>Enesehoid </a:t>
            </a:r>
            <a:endParaRPr/>
          </a:p>
        </p:txBody>
      </p:sp>
      <p:sp>
        <p:nvSpPr>
          <p:cNvPr id="66" name="Google Shape;66;p15"/>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p>
            <a:pPr indent="-381000" lvl="0" marL="457200" rtl="0" algn="just">
              <a:lnSpc>
                <a:spcPct val="115000"/>
              </a:lnSpc>
              <a:spcBef>
                <a:spcPts val="0"/>
              </a:spcBef>
              <a:spcAft>
                <a:spcPts val="0"/>
              </a:spcAft>
              <a:buClr>
                <a:schemeClr val="dk1"/>
              </a:buClr>
              <a:buSzPts val="2400"/>
              <a:buChar char="●"/>
            </a:pPr>
            <a:r>
              <a:rPr b="1" lang="et" sz="2400">
                <a:solidFill>
                  <a:schemeClr val="accent5"/>
                </a:solidFill>
                <a:highlight>
                  <a:schemeClr val="lt1"/>
                </a:highlight>
              </a:rPr>
              <a:t>Enesehoid</a:t>
            </a:r>
            <a:r>
              <a:rPr b="1" lang="et" sz="2400">
                <a:solidFill>
                  <a:schemeClr val="dk1"/>
                </a:solidFill>
                <a:highlight>
                  <a:schemeClr val="lt1"/>
                </a:highlight>
              </a:rPr>
              <a:t> - </a:t>
            </a:r>
            <a:r>
              <a:rPr lang="et" sz="2400">
                <a:solidFill>
                  <a:schemeClr val="dk1"/>
                </a:solidFill>
                <a:highlight>
                  <a:schemeClr val="lt1"/>
                </a:highlight>
              </a:rPr>
              <a:t>toimetulek oma töö psühhosotsiaalsete mõjudega</a:t>
            </a:r>
            <a:endParaRPr sz="2400">
              <a:solidFill>
                <a:schemeClr val="dk1"/>
              </a:solidFill>
              <a:highlight>
                <a:schemeClr val="lt1"/>
              </a:highlight>
            </a:endParaRPr>
          </a:p>
          <a:p>
            <a:pPr indent="-381000" lvl="0" marL="457200" rtl="0" algn="just">
              <a:lnSpc>
                <a:spcPct val="115000"/>
              </a:lnSpc>
              <a:spcBef>
                <a:spcPts val="0"/>
              </a:spcBef>
              <a:spcAft>
                <a:spcPts val="0"/>
              </a:spcAft>
              <a:buClr>
                <a:schemeClr val="dk1"/>
              </a:buClr>
              <a:buSzPts val="2400"/>
              <a:buChar char="●"/>
            </a:pPr>
            <a:r>
              <a:rPr b="1" lang="et" sz="2400">
                <a:solidFill>
                  <a:schemeClr val="accent5"/>
                </a:solidFill>
                <a:highlight>
                  <a:schemeClr val="lt1"/>
                </a:highlight>
              </a:rPr>
              <a:t>Enesehoid</a:t>
            </a:r>
            <a:r>
              <a:rPr b="1" lang="et" sz="2400">
                <a:solidFill>
                  <a:schemeClr val="dk1"/>
                </a:solidFill>
                <a:highlight>
                  <a:schemeClr val="lt1"/>
                </a:highlight>
              </a:rPr>
              <a:t> - </a:t>
            </a:r>
            <a:r>
              <a:rPr lang="et" sz="2400">
                <a:solidFill>
                  <a:schemeClr val="dk1"/>
                </a:solidFill>
                <a:highlight>
                  <a:schemeClr val="lt1"/>
                </a:highlight>
              </a:rPr>
              <a:t>järjepidev kehalise ja vaimse tervise eest hoolitsemine</a:t>
            </a:r>
            <a:endParaRPr sz="2400">
              <a:solidFill>
                <a:schemeClr val="dk1"/>
              </a:solidFill>
              <a:highlight>
                <a:schemeClr val="lt1"/>
              </a:highlight>
            </a:endParaRPr>
          </a:p>
          <a:p>
            <a:pPr indent="-381000" lvl="0" marL="457200" rtl="0" algn="just">
              <a:lnSpc>
                <a:spcPct val="115000"/>
              </a:lnSpc>
              <a:spcBef>
                <a:spcPts val="0"/>
              </a:spcBef>
              <a:spcAft>
                <a:spcPts val="0"/>
              </a:spcAft>
              <a:buClr>
                <a:schemeClr val="dk1"/>
              </a:buClr>
              <a:buSzPts val="2400"/>
              <a:buChar char="●"/>
            </a:pPr>
            <a:r>
              <a:rPr b="1" lang="et" sz="2400">
                <a:solidFill>
                  <a:schemeClr val="accent5"/>
                </a:solidFill>
                <a:highlight>
                  <a:schemeClr val="lt1"/>
                </a:highlight>
              </a:rPr>
              <a:t>Enesejuhtimine</a:t>
            </a:r>
            <a:r>
              <a:rPr b="1" lang="et" sz="2400">
                <a:solidFill>
                  <a:schemeClr val="dk1"/>
                </a:solidFill>
                <a:highlight>
                  <a:schemeClr val="lt1"/>
                </a:highlight>
              </a:rPr>
              <a:t> - </a:t>
            </a:r>
            <a:r>
              <a:rPr lang="et" sz="2400">
                <a:solidFill>
                  <a:schemeClr val="dk1"/>
                </a:solidFill>
                <a:highlight>
                  <a:schemeClr val="lt1"/>
                </a:highlight>
              </a:rPr>
              <a:t>toimevõimekuse (tegutsemiskavatsus) järjepidev arendamine</a:t>
            </a:r>
            <a:endParaRPr sz="2400">
              <a:solidFill>
                <a:schemeClr val="dk1"/>
              </a:solidFill>
              <a:highlight>
                <a:schemeClr val="lt1"/>
              </a:highlight>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sp>
        <p:nvSpPr>
          <p:cNvPr id="71" name="Google Shape;71;p1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t/>
            </a:r>
            <a:endParaRPr/>
          </a:p>
        </p:txBody>
      </p:sp>
      <p:sp>
        <p:nvSpPr>
          <p:cNvPr id="72" name="Google Shape;72;p16"/>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1200"/>
              </a:spcAft>
              <a:buSzPts val="1800"/>
              <a:buNone/>
            </a:pPr>
            <a:r>
              <a:t/>
            </a:r>
            <a:endParaRPr/>
          </a:p>
        </p:txBody>
      </p:sp>
      <p:pic>
        <p:nvPicPr>
          <p:cNvPr id="73" name="Google Shape;73;p16"/>
          <p:cNvPicPr preferRelativeResize="0"/>
          <p:nvPr/>
        </p:nvPicPr>
        <p:blipFill rotWithShape="1">
          <a:blip r:embed="rId3">
            <a:alphaModFix/>
          </a:blip>
          <a:srcRect b="5481" l="22425" r="18107" t="15647"/>
          <a:stretch/>
        </p:blipFill>
        <p:spPr>
          <a:xfrm>
            <a:off x="1128463" y="445025"/>
            <a:ext cx="6887075" cy="45357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1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t"/>
              <a:t>Erinevad rollid</a:t>
            </a:r>
            <a:endParaRPr/>
          </a:p>
        </p:txBody>
      </p:sp>
      <p:sp>
        <p:nvSpPr>
          <p:cNvPr id="79" name="Google Shape;79;p1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p>
            <a:pPr indent="-374650" lvl="0" marL="457200" rtl="0" algn="l">
              <a:lnSpc>
                <a:spcPct val="115000"/>
              </a:lnSpc>
              <a:spcBef>
                <a:spcPts val="0"/>
              </a:spcBef>
              <a:spcAft>
                <a:spcPts val="0"/>
              </a:spcAft>
              <a:buClr>
                <a:schemeClr val="accent5"/>
              </a:buClr>
              <a:buSzPts val="2300"/>
              <a:buFont typeface="Arial"/>
              <a:buChar char="●"/>
            </a:pPr>
            <a:r>
              <a:rPr lang="et" sz="2300">
                <a:solidFill>
                  <a:schemeClr val="accent5"/>
                </a:solidFill>
              </a:rPr>
              <a:t>Kas need kõik on ka sinu rollid?</a:t>
            </a:r>
            <a:endParaRPr sz="2300">
              <a:solidFill>
                <a:schemeClr val="accent5"/>
              </a:solidFill>
            </a:endParaRPr>
          </a:p>
          <a:p>
            <a:pPr indent="0" lvl="0" marL="0" rtl="0" algn="l">
              <a:lnSpc>
                <a:spcPct val="115000"/>
              </a:lnSpc>
              <a:spcBef>
                <a:spcPts val="1200"/>
              </a:spcBef>
              <a:spcAft>
                <a:spcPts val="0"/>
              </a:spcAft>
              <a:buClr>
                <a:schemeClr val="dk1"/>
              </a:buClr>
              <a:buSzPts val="1100"/>
              <a:buFont typeface="Arial"/>
              <a:buNone/>
            </a:pPr>
            <a:r>
              <a:rPr lang="et" sz="2300">
                <a:solidFill>
                  <a:srgbClr val="695D46"/>
                </a:solidFill>
              </a:rPr>
              <a:t>Tantsija, riietaja, grimeerija, kiirreageerija, juht, sekretär, tõlk, lapsevanem, arst, psühholoog, sotsiaaltöötaja, politseinik, turvamees, autojuht, läbirääkija, lepitaja, kohtunik, advokaat, mustkunstnik, näitleja, kloun, suunamudija, …</a:t>
            </a:r>
            <a:endParaRPr sz="2300">
              <a:solidFill>
                <a:srgbClr val="695D46"/>
              </a:solidFill>
            </a:endParaRPr>
          </a:p>
          <a:p>
            <a:pPr indent="0" lvl="0" marL="0" rtl="0" algn="l">
              <a:lnSpc>
                <a:spcPct val="115000"/>
              </a:lnSpc>
              <a:spcBef>
                <a:spcPts val="1200"/>
              </a:spcBef>
              <a:spcAft>
                <a:spcPts val="0"/>
              </a:spcAft>
              <a:buClr>
                <a:schemeClr val="dk1"/>
              </a:buClr>
              <a:buSzPts val="1100"/>
              <a:buFont typeface="Arial"/>
              <a:buNone/>
            </a:pPr>
            <a:r>
              <a:t/>
            </a:r>
            <a:endParaRPr sz="2300">
              <a:solidFill>
                <a:srgbClr val="695D46"/>
              </a:solidFill>
            </a:endParaRPr>
          </a:p>
          <a:p>
            <a:pPr indent="-374650" lvl="0" marL="457200" rtl="0" algn="l">
              <a:lnSpc>
                <a:spcPct val="115000"/>
              </a:lnSpc>
              <a:spcBef>
                <a:spcPts val="1200"/>
              </a:spcBef>
              <a:spcAft>
                <a:spcPts val="0"/>
              </a:spcAft>
              <a:buClr>
                <a:schemeClr val="accent5"/>
              </a:buClr>
              <a:buSzPts val="2300"/>
              <a:buFont typeface="Arial"/>
              <a:buChar char="●"/>
            </a:pPr>
            <a:r>
              <a:rPr lang="et" sz="2300">
                <a:solidFill>
                  <a:schemeClr val="accent5"/>
                </a:solidFill>
              </a:rPr>
              <a:t>Millistest erinevatest ustest pead sa tööd tehes sisenema? </a:t>
            </a:r>
            <a:endParaRPr sz="2300">
              <a:solidFill>
                <a:schemeClr val="accent5"/>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t/>
            </a:r>
            <a:endParaRPr/>
          </a:p>
        </p:txBody>
      </p:sp>
      <p:sp>
        <p:nvSpPr>
          <p:cNvPr id="85" name="Google Shape;85;p18"/>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1200"/>
              </a:spcAft>
              <a:buSzPts val="1800"/>
              <a:buNone/>
            </a:pPr>
            <a:r>
              <a:t/>
            </a:r>
            <a:endParaRPr/>
          </a:p>
        </p:txBody>
      </p:sp>
      <p:pic>
        <p:nvPicPr>
          <p:cNvPr id="86" name="Google Shape;86;p18"/>
          <p:cNvPicPr preferRelativeResize="0"/>
          <p:nvPr/>
        </p:nvPicPr>
        <p:blipFill rotWithShape="1">
          <a:blip r:embed="rId3">
            <a:alphaModFix/>
          </a:blip>
          <a:srcRect b="0" l="0" r="0" t="0"/>
          <a:stretch/>
        </p:blipFill>
        <p:spPr>
          <a:xfrm>
            <a:off x="1591059" y="152400"/>
            <a:ext cx="6266683" cy="51435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1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t"/>
              <a:t>Enesehool </a:t>
            </a:r>
            <a:endParaRPr/>
          </a:p>
        </p:txBody>
      </p:sp>
      <p:sp>
        <p:nvSpPr>
          <p:cNvPr id="92" name="Google Shape;92;p19"/>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p>
            <a:pPr indent="-381000" lvl="0" marL="457200" rtl="0" algn="just">
              <a:lnSpc>
                <a:spcPct val="115000"/>
              </a:lnSpc>
              <a:spcBef>
                <a:spcPts val="0"/>
              </a:spcBef>
              <a:spcAft>
                <a:spcPts val="0"/>
              </a:spcAft>
              <a:buClr>
                <a:schemeClr val="dk1"/>
              </a:buClr>
              <a:buSzPts val="2400"/>
              <a:buChar char="●"/>
            </a:pPr>
            <a:r>
              <a:rPr b="1" lang="et" sz="2400">
                <a:solidFill>
                  <a:schemeClr val="accent5"/>
                </a:solidFill>
                <a:highlight>
                  <a:schemeClr val="lt1"/>
                </a:highlight>
              </a:rPr>
              <a:t>Enesehool</a:t>
            </a:r>
            <a:r>
              <a:rPr b="1" lang="et" sz="2400">
                <a:solidFill>
                  <a:schemeClr val="dk1"/>
                </a:solidFill>
                <a:highlight>
                  <a:schemeClr val="lt1"/>
                </a:highlight>
              </a:rPr>
              <a:t> - </a:t>
            </a:r>
            <a:r>
              <a:rPr lang="et" sz="2400">
                <a:solidFill>
                  <a:schemeClr val="dk1"/>
                </a:solidFill>
                <a:highlight>
                  <a:schemeClr val="lt1"/>
                </a:highlight>
              </a:rPr>
              <a:t>järjepidev sisemine dialoog iseendaga ja eneseteadlikkus selleks, et oma piire tunnetada</a:t>
            </a:r>
            <a:endParaRPr sz="2400">
              <a:solidFill>
                <a:schemeClr val="dk1"/>
              </a:solidFill>
              <a:highlight>
                <a:schemeClr val="lt1"/>
              </a:highlight>
            </a:endParaRPr>
          </a:p>
          <a:p>
            <a:pPr indent="0" lvl="0" marL="457200" rtl="0" algn="just">
              <a:lnSpc>
                <a:spcPct val="115000"/>
              </a:lnSpc>
              <a:spcBef>
                <a:spcPts val="0"/>
              </a:spcBef>
              <a:spcAft>
                <a:spcPts val="0"/>
              </a:spcAft>
              <a:buClr>
                <a:schemeClr val="dk1"/>
              </a:buClr>
              <a:buSzPts val="1100"/>
              <a:buFont typeface="Arial"/>
              <a:buNone/>
            </a:pPr>
            <a:r>
              <a:t/>
            </a:r>
            <a:endParaRPr sz="2400">
              <a:solidFill>
                <a:schemeClr val="dk1"/>
              </a:solidFill>
              <a:highlight>
                <a:schemeClr val="lt1"/>
              </a:highlight>
            </a:endParaRPr>
          </a:p>
          <a:p>
            <a:pPr indent="-381000" lvl="0" marL="457200" rtl="0" algn="just">
              <a:lnSpc>
                <a:spcPct val="115000"/>
              </a:lnSpc>
              <a:spcBef>
                <a:spcPts val="0"/>
              </a:spcBef>
              <a:spcAft>
                <a:spcPts val="0"/>
              </a:spcAft>
              <a:buClr>
                <a:schemeClr val="dk1"/>
              </a:buClr>
              <a:buSzPts val="2400"/>
              <a:buChar char="●"/>
            </a:pPr>
            <a:r>
              <a:rPr b="1" lang="et" sz="2400">
                <a:solidFill>
                  <a:schemeClr val="accent5"/>
                </a:solidFill>
                <a:highlight>
                  <a:schemeClr val="lt1"/>
                </a:highlight>
              </a:rPr>
              <a:t>Enesehoole olulised põhimõtted:</a:t>
            </a:r>
            <a:r>
              <a:rPr lang="et" sz="2400">
                <a:solidFill>
                  <a:schemeClr val="dk1"/>
                </a:solidFill>
                <a:highlight>
                  <a:schemeClr val="lt1"/>
                </a:highlight>
              </a:rPr>
              <a:t> </a:t>
            </a:r>
            <a:endParaRPr sz="2400">
              <a:solidFill>
                <a:schemeClr val="dk1"/>
              </a:solidFill>
              <a:highlight>
                <a:schemeClr val="lt1"/>
              </a:highlight>
            </a:endParaRPr>
          </a:p>
          <a:p>
            <a:pPr indent="-381000" lvl="0" marL="457200" rtl="0" algn="just">
              <a:lnSpc>
                <a:spcPct val="115000"/>
              </a:lnSpc>
              <a:spcBef>
                <a:spcPts val="0"/>
              </a:spcBef>
              <a:spcAft>
                <a:spcPts val="0"/>
              </a:spcAft>
              <a:buClr>
                <a:schemeClr val="dk1"/>
              </a:buClr>
              <a:buSzPts val="2400"/>
              <a:buChar char="●"/>
            </a:pPr>
            <a:r>
              <a:rPr lang="et" sz="2400">
                <a:solidFill>
                  <a:schemeClr val="dk1"/>
                </a:solidFill>
                <a:highlight>
                  <a:schemeClr val="lt1"/>
                </a:highlight>
              </a:rPr>
              <a:t>1) see on tahtlik tegevus, mis vajab planeerimist</a:t>
            </a:r>
            <a:endParaRPr sz="2400">
              <a:solidFill>
                <a:schemeClr val="dk1"/>
              </a:solidFill>
              <a:highlight>
                <a:schemeClr val="lt1"/>
              </a:highlight>
            </a:endParaRPr>
          </a:p>
          <a:p>
            <a:pPr indent="-381000" lvl="0" marL="457200" rtl="0" algn="just">
              <a:lnSpc>
                <a:spcPct val="115000"/>
              </a:lnSpc>
              <a:spcBef>
                <a:spcPts val="0"/>
              </a:spcBef>
              <a:spcAft>
                <a:spcPts val="0"/>
              </a:spcAft>
              <a:buClr>
                <a:schemeClr val="dk1"/>
              </a:buClr>
              <a:buSzPts val="2400"/>
              <a:buChar char="●"/>
            </a:pPr>
            <a:r>
              <a:rPr lang="et" sz="2400">
                <a:solidFill>
                  <a:schemeClr val="dk1"/>
                </a:solidFill>
                <a:highlight>
                  <a:schemeClr val="lt1"/>
                </a:highlight>
              </a:rPr>
              <a:t>2) see on enda eest hoolitsemine erineval moel </a:t>
            </a:r>
            <a:endParaRPr sz="2400">
              <a:solidFill>
                <a:schemeClr val="dk1"/>
              </a:solidFill>
              <a:highlight>
                <a:schemeClr val="lt1"/>
              </a:highlight>
            </a:endParaRPr>
          </a:p>
          <a:p>
            <a:pPr indent="-381000" lvl="0" marL="457200" rtl="0" algn="just">
              <a:lnSpc>
                <a:spcPct val="115000"/>
              </a:lnSpc>
              <a:spcBef>
                <a:spcPts val="0"/>
              </a:spcBef>
              <a:spcAft>
                <a:spcPts val="0"/>
              </a:spcAft>
              <a:buClr>
                <a:schemeClr val="dk1"/>
              </a:buClr>
              <a:buSzPts val="2400"/>
              <a:buChar char="●"/>
            </a:pPr>
            <a:r>
              <a:rPr lang="et" sz="2400">
                <a:solidFill>
                  <a:schemeClr val="dk1"/>
                </a:solidFill>
                <a:highlight>
                  <a:schemeClr val="lt1"/>
                </a:highlight>
              </a:rPr>
              <a:t>3) see vajab enesekaastunnet ja lahkust enda suhtes</a:t>
            </a:r>
            <a:endParaRPr sz="24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2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t"/>
              <a:t>Pingutuse ja puhkuse rütm</a:t>
            </a:r>
            <a:endParaRPr/>
          </a:p>
        </p:txBody>
      </p:sp>
      <p:sp>
        <p:nvSpPr>
          <p:cNvPr id="98" name="Google Shape;98;p20"/>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400"/>
              <a:buNone/>
            </a:pPr>
            <a:r>
              <a:rPr lang="et" sz="2200">
                <a:solidFill>
                  <a:schemeClr val="accent5"/>
                </a:solidFill>
              </a:rPr>
              <a:t>Kuidas ehk kelle ja mille abil suudan ma end kokku võtta ja pingutada?</a:t>
            </a:r>
            <a:endParaRPr sz="2200">
              <a:solidFill>
                <a:schemeClr val="accent5"/>
              </a:solidFill>
            </a:endParaRPr>
          </a:p>
          <a:p>
            <a:pPr indent="0" lvl="0" marL="0" rtl="0" algn="l">
              <a:lnSpc>
                <a:spcPct val="115000"/>
              </a:lnSpc>
              <a:spcBef>
                <a:spcPts val="1200"/>
              </a:spcBef>
              <a:spcAft>
                <a:spcPts val="0"/>
              </a:spcAft>
              <a:buSzPts val="1400"/>
              <a:buNone/>
            </a:pPr>
            <a:r>
              <a:t/>
            </a:r>
            <a:endParaRPr sz="2200">
              <a:solidFill>
                <a:schemeClr val="accent5"/>
              </a:solidFill>
            </a:endParaRPr>
          </a:p>
          <a:p>
            <a:pPr indent="0" lvl="0" marL="0" rtl="0" algn="l">
              <a:lnSpc>
                <a:spcPct val="115000"/>
              </a:lnSpc>
              <a:spcBef>
                <a:spcPts val="1200"/>
              </a:spcBef>
              <a:spcAft>
                <a:spcPts val="1200"/>
              </a:spcAft>
              <a:buSzPts val="1400"/>
              <a:buNone/>
            </a:pPr>
            <a:r>
              <a:rPr lang="et" sz="2200">
                <a:solidFill>
                  <a:schemeClr val="accent5"/>
                </a:solidFill>
              </a:rPr>
              <a:t>Kuidas mõjutab teadlik rütmi loomine elus minu võimet puhata?</a:t>
            </a:r>
            <a:endParaRPr sz="2200">
              <a:solidFill>
                <a:schemeClr val="accent5"/>
              </a:solidFill>
            </a:endParaRPr>
          </a:p>
        </p:txBody>
      </p:sp>
      <p:sp>
        <p:nvSpPr>
          <p:cNvPr id="99" name="Google Shape;99;p20"/>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1200"/>
              </a:spcAft>
              <a:buSzPts val="1400"/>
              <a:buNone/>
            </a:pPr>
            <a:r>
              <a:t/>
            </a:r>
            <a:endParaRPr/>
          </a:p>
        </p:txBody>
      </p:sp>
      <p:pic>
        <p:nvPicPr>
          <p:cNvPr descr="toned silhouette of a young woman performing ballet (pakkuja: Getty Images)" id="100" name="Google Shape;100;p20"/>
          <p:cNvPicPr preferRelativeResize="0"/>
          <p:nvPr/>
        </p:nvPicPr>
        <p:blipFill rotWithShape="1">
          <a:blip r:embed="rId3">
            <a:alphaModFix/>
          </a:blip>
          <a:srcRect b="0" l="0" r="0" t="0"/>
          <a:stretch/>
        </p:blipFill>
        <p:spPr>
          <a:xfrm>
            <a:off x="4456550" y="702725"/>
            <a:ext cx="4375752" cy="4315927"/>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2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t"/>
              <a:t>Tasakaal ja tark tempo valik</a:t>
            </a:r>
            <a:endParaRPr/>
          </a:p>
        </p:txBody>
      </p:sp>
      <p:sp>
        <p:nvSpPr>
          <p:cNvPr id="106" name="Google Shape;106;p21"/>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400"/>
              <a:buNone/>
            </a:pPr>
            <a:r>
              <a:rPr lang="et" sz="2200">
                <a:solidFill>
                  <a:schemeClr val="accent5"/>
                </a:solidFill>
              </a:rPr>
              <a:t>Kes ja mis aitab mul hoida oma tasakaalu?</a:t>
            </a:r>
            <a:endParaRPr sz="2200">
              <a:solidFill>
                <a:schemeClr val="accent5"/>
              </a:solidFill>
            </a:endParaRPr>
          </a:p>
          <a:p>
            <a:pPr indent="0" lvl="0" marL="0" rtl="0" algn="l">
              <a:lnSpc>
                <a:spcPct val="115000"/>
              </a:lnSpc>
              <a:spcBef>
                <a:spcPts val="1200"/>
              </a:spcBef>
              <a:spcAft>
                <a:spcPts val="0"/>
              </a:spcAft>
              <a:buSzPts val="1400"/>
              <a:buNone/>
            </a:pPr>
            <a:r>
              <a:t/>
            </a:r>
            <a:endParaRPr sz="2200">
              <a:solidFill>
                <a:schemeClr val="accent5"/>
              </a:solidFill>
            </a:endParaRPr>
          </a:p>
          <a:p>
            <a:pPr indent="0" lvl="0" marL="0" rtl="0" algn="l">
              <a:lnSpc>
                <a:spcPct val="115000"/>
              </a:lnSpc>
              <a:spcBef>
                <a:spcPts val="1200"/>
              </a:spcBef>
              <a:spcAft>
                <a:spcPts val="1200"/>
              </a:spcAft>
              <a:buSzPts val="1400"/>
              <a:buNone/>
            </a:pPr>
            <a:r>
              <a:rPr lang="et" sz="2200">
                <a:solidFill>
                  <a:schemeClr val="accent5"/>
                </a:solidFill>
              </a:rPr>
              <a:t>Kes valib tegelikult minu tegutsemise tempo?</a:t>
            </a:r>
            <a:endParaRPr sz="2200">
              <a:solidFill>
                <a:schemeClr val="accent5"/>
              </a:solidFill>
            </a:endParaRPr>
          </a:p>
        </p:txBody>
      </p:sp>
      <p:sp>
        <p:nvSpPr>
          <p:cNvPr id="107" name="Google Shape;107;p21"/>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1200"/>
              </a:spcAft>
              <a:buSzPts val="1400"/>
              <a:buNone/>
            </a:pPr>
            <a:r>
              <a:t/>
            </a:r>
            <a:endParaRPr/>
          </a:p>
        </p:txBody>
      </p:sp>
      <p:pic>
        <p:nvPicPr>
          <p:cNvPr descr="Young man ballet dancing against white background (pakkuja: Getty Images)" id="108" name="Google Shape;108;p21"/>
          <p:cNvPicPr preferRelativeResize="0"/>
          <p:nvPr/>
        </p:nvPicPr>
        <p:blipFill rotWithShape="1">
          <a:blip r:embed="rId3">
            <a:alphaModFix/>
          </a:blip>
          <a:srcRect b="0" l="0" r="0" t="0"/>
          <a:stretch/>
        </p:blipFill>
        <p:spPr>
          <a:xfrm>
            <a:off x="4728325" y="193175"/>
            <a:ext cx="3999900" cy="4757151"/>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