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Roboto"/>
      <p:bold r:id="rId13"/>
      <p:boldItalic r:id="rId14"/>
    </p:embeddedFont>
    <p:embeddedFont>
      <p:font typeface="Roboto Condensed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Condensed-bold.fntdata"/><Relationship Id="rId14" Type="http://schemas.openxmlformats.org/officeDocument/2006/relationships/font" Target="fonts/Roboto-boldItalic.fntdata"/><Relationship Id="rId16" Type="http://schemas.openxmlformats.org/officeDocument/2006/relationships/font" Target="fonts/RobotoCondense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2026 aasta eelarve jaotus:</a:t>
            </a:r>
            <a:br>
              <a:rPr lang="en-US"/>
            </a:br>
            <a:r>
              <a:rPr lang="en-US"/>
              <a:t>Kokku 102 MEUR, sellest noortevaldkonnale 14 MEUR, sellest RE 2,6 MEUR, SF 2,1 MEUR ja EK 9 MEUR.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/>
              <a:t>Harno 2026.a eelarvemaht on 102 283 263 EUR</a:t>
            </a:r>
            <a:r>
              <a:rPr i="1" lang="en-US"/>
              <a:t>, millest NORA eelarvemaht on ca 48,5% ehk 49 658 737 EUR. 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NORA eelarvest moodustab </a:t>
            </a:r>
            <a:r>
              <a:rPr b="1" i="1" lang="en-US"/>
              <a:t>Noortevaldkonna eelarve (NPK) ca 28,3% ehk 14 058 302 EUR</a:t>
            </a:r>
            <a:r>
              <a:rPr i="1" lang="en-US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Noortevaldkonna eelarvest läheb: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/>
              <a:t>2 584 982 EUR riiklikele toetustele;</a:t>
            </a:r>
            <a:endParaRPr b="1"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263 114 EUR E+/ESC kaasfinantseeringuks;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/>
              <a:t>9 095 257 EUR E+/ESC välisvahenditele;</a:t>
            </a:r>
            <a:endParaRPr b="1"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/>
              <a:t>2 114 949 EUR ESF vahenditele.</a:t>
            </a:r>
            <a:endParaRPr b="1" i="1"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Kõik Harno elluviidavad (arendus)tegevused ja programmid juinduvad noortevaldkonna arengukavast 2035 ja seal johtuvatest HTMi suunistest.</a:t>
            </a:r>
            <a:endParaRPr/>
          </a:p>
        </p:txBody>
      </p:sp>
      <p:sp>
        <p:nvSpPr>
          <p:cNvPr id="133" name="Google Shape;13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8E8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3"/>
          <p:cNvCxnSpPr/>
          <p:nvPr/>
        </p:nvCxnSpPr>
        <p:spPr>
          <a:xfrm flipH="1" rot="10800000">
            <a:off x="-141593" y="6424466"/>
            <a:ext cx="11876935" cy="20773"/>
          </a:xfrm>
          <a:prstGeom prst="straightConnector1">
            <a:avLst/>
          </a:prstGeom>
          <a:noFill/>
          <a:ln cap="flat" cmpd="sng" w="28575">
            <a:solidFill>
              <a:srgbClr val="0072C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Google Shape;89;p13"/>
          <p:cNvCxnSpPr/>
          <p:nvPr/>
        </p:nvCxnSpPr>
        <p:spPr>
          <a:xfrm>
            <a:off x="1049468" y="2382714"/>
            <a:ext cx="20737" cy="8958064"/>
          </a:xfrm>
          <a:prstGeom prst="straightConnector1">
            <a:avLst/>
          </a:prstGeom>
          <a:noFill/>
          <a:ln cap="flat" cmpd="sng" w="28575">
            <a:solidFill>
              <a:srgbClr val="0072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13"/>
          <p:cNvSpPr/>
          <p:nvPr/>
        </p:nvSpPr>
        <p:spPr>
          <a:xfrm>
            <a:off x="1324357" y="4948065"/>
            <a:ext cx="7426895" cy="1226939"/>
          </a:xfrm>
          <a:custGeom>
            <a:rect b="b" l="l" r="r" t="t"/>
            <a:pathLst>
              <a:path extrusionOk="0" h="1226939" w="7426895">
                <a:moveTo>
                  <a:pt x="0" y="0"/>
                </a:moveTo>
                <a:lnTo>
                  <a:pt x="7426894" y="0"/>
                </a:lnTo>
                <a:lnTo>
                  <a:pt x="7426894" y="1226939"/>
                </a:lnTo>
                <a:lnTo>
                  <a:pt x="0" y="1226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324357" y="6864834"/>
            <a:ext cx="1105347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„Koostöiselt ja asjatundlikult noorte heaks“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324357" y="8377214"/>
            <a:ext cx="2639380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Jaak Raie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324357" y="8777899"/>
            <a:ext cx="2639380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Peadirektor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324357" y="9174139"/>
            <a:ext cx="2639380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02.03.2026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8E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4"/>
          <p:cNvGrpSpPr/>
          <p:nvPr/>
        </p:nvGrpSpPr>
        <p:grpSpPr>
          <a:xfrm>
            <a:off x="0" y="6618451"/>
            <a:ext cx="12589600" cy="3668549"/>
            <a:chOff x="0" y="-38100"/>
            <a:chExt cx="3871994" cy="1128281"/>
          </a:xfrm>
        </p:grpSpPr>
        <p:sp>
          <p:nvSpPr>
            <p:cNvPr id="101" name="Google Shape;101;p14"/>
            <p:cNvSpPr/>
            <p:nvPr/>
          </p:nvSpPr>
          <p:spPr>
            <a:xfrm>
              <a:off x="0" y="0"/>
              <a:ext cx="3871994" cy="1090181"/>
            </a:xfrm>
            <a:custGeom>
              <a:rect b="b" l="l" r="r" t="t"/>
              <a:pathLst>
                <a:path extrusionOk="0" h="1090181" w="3871994">
                  <a:moveTo>
                    <a:pt x="0" y="0"/>
                  </a:moveTo>
                  <a:lnTo>
                    <a:pt x="3871994" y="0"/>
                  </a:lnTo>
                  <a:lnTo>
                    <a:pt x="3871994" y="1090181"/>
                  </a:lnTo>
                  <a:lnTo>
                    <a:pt x="0" y="1090181"/>
                  </a:ln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0" y="-38100"/>
              <a:ext cx="3871994" cy="1128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0" y="7552082"/>
            <a:ext cx="12589600" cy="1426189"/>
            <a:chOff x="0" y="-38100"/>
            <a:chExt cx="4991752" cy="565481"/>
          </a:xfrm>
        </p:grpSpPr>
        <p:sp>
          <p:nvSpPr>
            <p:cNvPr id="104" name="Google Shape;104;p14"/>
            <p:cNvSpPr/>
            <p:nvPr/>
          </p:nvSpPr>
          <p:spPr>
            <a:xfrm>
              <a:off x="0" y="0"/>
              <a:ext cx="4991752" cy="527381"/>
            </a:xfrm>
            <a:custGeom>
              <a:rect b="b" l="l" r="r" t="t"/>
              <a:pathLst>
                <a:path extrusionOk="0" h="527381" w="4991752">
                  <a:moveTo>
                    <a:pt x="0" y="0"/>
                  </a:moveTo>
                  <a:lnTo>
                    <a:pt x="4991752" y="0"/>
                  </a:lnTo>
                  <a:lnTo>
                    <a:pt x="4991752" y="527381"/>
                  </a:lnTo>
                  <a:lnTo>
                    <a:pt x="0" y="527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0" y="-38100"/>
              <a:ext cx="4991752" cy="565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4"/>
          <p:cNvSpPr/>
          <p:nvPr/>
        </p:nvSpPr>
        <p:spPr>
          <a:xfrm>
            <a:off x="12589600" y="1"/>
            <a:ext cx="5707925" cy="10287000"/>
          </a:xfrm>
          <a:custGeom>
            <a:rect b="b" l="l" r="r" t="t"/>
            <a:pathLst>
              <a:path extrusionOk="0" h="10265631" w="5707925">
                <a:moveTo>
                  <a:pt x="0" y="0"/>
                </a:moveTo>
                <a:lnTo>
                  <a:pt x="5707925" y="0"/>
                </a:lnTo>
                <a:lnTo>
                  <a:pt x="5707925" y="10265631"/>
                </a:lnTo>
                <a:lnTo>
                  <a:pt x="0" y="10265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92232" r="-8578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14"/>
          <p:cNvGrpSpPr/>
          <p:nvPr/>
        </p:nvGrpSpPr>
        <p:grpSpPr>
          <a:xfrm>
            <a:off x="5161585" y="7788226"/>
            <a:ext cx="2397252" cy="934793"/>
            <a:chOff x="0" y="-66675"/>
            <a:chExt cx="3196336" cy="1246391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187653"/>
              <a:ext cx="627642" cy="731944"/>
            </a:xfrm>
            <a:custGeom>
              <a:rect b="b" l="l" r="r" t="t"/>
              <a:pathLst>
                <a:path extrusionOk="0" h="731944" w="627642">
                  <a:moveTo>
                    <a:pt x="0" y="0"/>
                  </a:moveTo>
                  <a:lnTo>
                    <a:pt x="627642" y="0"/>
                  </a:lnTo>
                  <a:lnTo>
                    <a:pt x="627642" y="731944"/>
                  </a:lnTo>
                  <a:lnTo>
                    <a:pt x="0" y="7319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1153645" y="-66675"/>
              <a:ext cx="859065" cy="73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43">
                  <a:solidFill>
                    <a:srgbClr val="003087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370</a:t>
              </a:r>
              <a:endParaRPr/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638219" y="497820"/>
              <a:ext cx="2558117" cy="681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52">
                  <a:solidFill>
                    <a:srgbClr val="003087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töötajat</a:t>
              </a:r>
              <a:endParaRPr sz="3052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1156629" y="7735334"/>
            <a:ext cx="1953532" cy="977802"/>
            <a:chOff x="0" y="-76200"/>
            <a:chExt cx="2526401" cy="1241055"/>
          </a:xfrm>
        </p:grpSpPr>
        <p:sp>
          <p:nvSpPr>
            <p:cNvPr id="112" name="Google Shape;112;p14"/>
            <p:cNvSpPr/>
            <p:nvPr/>
          </p:nvSpPr>
          <p:spPr>
            <a:xfrm>
              <a:off x="0" y="36369"/>
              <a:ext cx="665586" cy="978802"/>
            </a:xfrm>
            <a:custGeom>
              <a:rect b="b" l="l" r="r" t="t"/>
              <a:pathLst>
                <a:path extrusionOk="0" h="978802" w="665586">
                  <a:moveTo>
                    <a:pt x="0" y="0"/>
                  </a:moveTo>
                  <a:lnTo>
                    <a:pt x="665586" y="0"/>
                  </a:lnTo>
                  <a:lnTo>
                    <a:pt x="665586" y="978802"/>
                  </a:lnTo>
                  <a:lnTo>
                    <a:pt x="0" y="978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853056" y="491815"/>
              <a:ext cx="1673345" cy="673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85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50">
                  <a:solidFill>
                    <a:srgbClr val="003087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kontorit</a:t>
              </a:r>
              <a:endParaRPr sz="305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1318004" y="-76200"/>
              <a:ext cx="607367" cy="788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45">
                  <a:solidFill>
                    <a:srgbClr val="003087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16</a:t>
              </a:r>
              <a:endParaRPr/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8911226" y="7824025"/>
            <a:ext cx="1903059" cy="907716"/>
            <a:chOff x="0" y="-18943"/>
            <a:chExt cx="2537413" cy="1210287"/>
          </a:xfrm>
        </p:grpSpPr>
        <p:sp>
          <p:nvSpPr>
            <p:cNvPr id="116" name="Google Shape;116;p14"/>
            <p:cNvSpPr/>
            <p:nvPr/>
          </p:nvSpPr>
          <p:spPr>
            <a:xfrm>
              <a:off x="0" y="208903"/>
              <a:ext cx="500276" cy="667034"/>
            </a:xfrm>
            <a:custGeom>
              <a:rect b="b" l="l" r="r" t="t"/>
              <a:pathLst>
                <a:path extrusionOk="0" h="667034" w="500276">
                  <a:moveTo>
                    <a:pt x="0" y="0"/>
                  </a:moveTo>
                  <a:lnTo>
                    <a:pt x="500276" y="0"/>
                  </a:lnTo>
                  <a:lnTo>
                    <a:pt x="500276" y="667034"/>
                  </a:lnTo>
                  <a:lnTo>
                    <a:pt x="0" y="6670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620179" y="-18943"/>
              <a:ext cx="1803094" cy="737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8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50">
                  <a:solidFill>
                    <a:srgbClr val="003087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102 mln</a:t>
              </a:r>
              <a:endParaRPr b="1" sz="325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18" name="Google Shape;118;p14"/>
            <p:cNvSpPr txBox="1"/>
            <p:nvPr/>
          </p:nvSpPr>
          <p:spPr>
            <a:xfrm>
              <a:off x="554436" y="524238"/>
              <a:ext cx="1982977" cy="667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50">
                  <a:solidFill>
                    <a:srgbClr val="003087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eelarve</a:t>
              </a:r>
              <a:endParaRPr sz="305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119" name="Google Shape;119;p14"/>
          <p:cNvSpPr/>
          <p:nvPr/>
        </p:nvSpPr>
        <p:spPr>
          <a:xfrm>
            <a:off x="13724683" y="498667"/>
            <a:ext cx="3009063" cy="628831"/>
          </a:xfrm>
          <a:custGeom>
            <a:rect b="b" l="l" r="r" t="t"/>
            <a:pathLst>
              <a:path extrusionOk="0" h="628831" w="3009063">
                <a:moveTo>
                  <a:pt x="0" y="0"/>
                </a:moveTo>
                <a:lnTo>
                  <a:pt x="3009063" y="0"/>
                </a:lnTo>
                <a:lnTo>
                  <a:pt x="3009063" y="628832"/>
                </a:lnTo>
                <a:lnTo>
                  <a:pt x="0" y="6288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1019175" y="1815878"/>
            <a:ext cx="10778509" cy="4231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5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HARNO ON RIIGIASUTUS, MIS VIIB ELLU EESTI HARIDUSE JA NOORTEVALDKONNA POLIITIKAT</a:t>
            </a:r>
            <a:endParaRPr/>
          </a:p>
          <a:p>
            <a:pPr indent="0" lvl="0" marL="0" marR="0" rtl="0" algn="l">
              <a:lnSpc>
                <a:spcPct val="763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99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Meie töö katab kogu haridustee: alushariduse, üldhariduse, kutse- ja kõrghariduse, täiskasvanuhariduse ning noorsootöö </a:t>
            </a:r>
            <a:endParaRPr b="1" sz="3000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ja huvihariduse. </a:t>
            </a:r>
            <a:endParaRPr b="1" sz="3000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8E8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12589600" y="0"/>
            <a:ext cx="5698400" cy="10287000"/>
          </a:xfrm>
          <a:custGeom>
            <a:rect b="b" l="l" r="r" t="t"/>
            <a:pathLst>
              <a:path extrusionOk="0" h="10287000" w="5698400">
                <a:moveTo>
                  <a:pt x="0" y="0"/>
                </a:moveTo>
                <a:lnTo>
                  <a:pt x="5698400" y="0"/>
                </a:lnTo>
                <a:lnTo>
                  <a:pt x="56984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17078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15"/>
          <p:cNvGrpSpPr/>
          <p:nvPr/>
        </p:nvGrpSpPr>
        <p:grpSpPr>
          <a:xfrm>
            <a:off x="426720" y="718661"/>
            <a:ext cx="10778509" cy="5761507"/>
            <a:chOff x="-802640" y="-426085"/>
            <a:chExt cx="14371345" cy="7682011"/>
          </a:xfrm>
        </p:grpSpPr>
        <p:sp>
          <p:nvSpPr>
            <p:cNvPr id="127" name="Google Shape;127;p15"/>
            <p:cNvSpPr txBox="1"/>
            <p:nvPr/>
          </p:nvSpPr>
          <p:spPr>
            <a:xfrm>
              <a:off x="-802640" y="-426085"/>
              <a:ext cx="14371345" cy="940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8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545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-451997" y="3665273"/>
              <a:ext cx="14001218" cy="3590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3087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Noortevaldkonnas on Harno roll </a:t>
              </a:r>
              <a:endParaRPr b="1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3087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toetada noorte terviklikku arengut ja osalust, kujundades kvaliteetseid võimalusi nii Eestis kui rahvusvahelisel tasandil.</a:t>
              </a:r>
              <a:endParaRPr/>
            </a:p>
          </p:txBody>
        </p:sp>
      </p:grpSp>
      <p:sp>
        <p:nvSpPr>
          <p:cNvPr id="129" name="Google Shape;129;p15"/>
          <p:cNvSpPr/>
          <p:nvPr/>
        </p:nvSpPr>
        <p:spPr>
          <a:xfrm>
            <a:off x="13934269" y="399869"/>
            <a:ext cx="3009063" cy="628831"/>
          </a:xfrm>
          <a:custGeom>
            <a:rect b="b" l="l" r="r" t="t"/>
            <a:pathLst>
              <a:path extrusionOk="0" h="628831" w="3009063">
                <a:moveTo>
                  <a:pt x="0" y="0"/>
                </a:moveTo>
                <a:lnTo>
                  <a:pt x="3009062" y="0"/>
                </a:lnTo>
                <a:lnTo>
                  <a:pt x="3009062" y="628831"/>
                </a:lnTo>
                <a:lnTo>
                  <a:pt x="0" y="628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8E8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/>
        </p:nvSpPr>
        <p:spPr>
          <a:xfrm>
            <a:off x="881372" y="930512"/>
            <a:ext cx="10807084" cy="705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5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NOORTEVALDKONNA SIHID 2035</a:t>
            </a:r>
            <a:endParaRPr b="1" sz="545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6" name="Google Shape;1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3567" y="409318"/>
            <a:ext cx="18411567" cy="10302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8E8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/>
        </p:nvSpPr>
        <p:spPr>
          <a:xfrm>
            <a:off x="881372" y="930512"/>
            <a:ext cx="11553844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KOOSTÖISELT JA ASJATUNDLIKULT NOORTE HEAKS</a:t>
            </a:r>
            <a:endParaRPr b="1" sz="55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1952" y="-140918"/>
            <a:ext cx="5635383" cy="1042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51797" y="219205"/>
            <a:ext cx="4651353" cy="98485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880419" y="4046838"/>
            <a:ext cx="10422355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Noorte </a:t>
            </a:r>
            <a:r>
              <a:rPr lang="en-US" sz="36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vajadused </a:t>
            </a:r>
            <a:r>
              <a:rPr lang="en-US" sz="36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 </a:t>
            </a:r>
            <a:r>
              <a:rPr lang="en-US" sz="36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huvid tegevuste keskmes</a:t>
            </a:r>
            <a:endParaRPr sz="36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​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Noortevaldkonna tervikliku arengu aluseks on üksteise mõistmine ja usaldus  </a:t>
            </a:r>
            <a:r>
              <a:rPr lang="en-US"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Sidus ja tõenduspõhine noortevaldkond</a:t>
            </a:r>
            <a:endParaRPr sz="36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8E8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7722"/>
            <a:ext cx="18287999" cy="10302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881372" y="930512"/>
            <a:ext cx="11553844" cy="705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5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HARNO NOORTEVALDKONNAS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8E8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19"/>
          <p:cNvCxnSpPr/>
          <p:nvPr/>
        </p:nvCxnSpPr>
        <p:spPr>
          <a:xfrm flipH="1" rot="10800000">
            <a:off x="-141593" y="6424466"/>
            <a:ext cx="11876935" cy="20773"/>
          </a:xfrm>
          <a:prstGeom prst="straightConnector1">
            <a:avLst/>
          </a:prstGeom>
          <a:noFill/>
          <a:ln cap="flat" cmpd="sng" w="28575">
            <a:solidFill>
              <a:srgbClr val="0072C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19"/>
          <p:cNvCxnSpPr/>
          <p:nvPr/>
        </p:nvCxnSpPr>
        <p:spPr>
          <a:xfrm>
            <a:off x="1049468" y="2382714"/>
            <a:ext cx="20737" cy="8958064"/>
          </a:xfrm>
          <a:prstGeom prst="straightConnector1">
            <a:avLst/>
          </a:prstGeom>
          <a:noFill/>
          <a:ln cap="flat" cmpd="sng" w="28575">
            <a:solidFill>
              <a:srgbClr val="0072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19"/>
          <p:cNvSpPr/>
          <p:nvPr/>
        </p:nvSpPr>
        <p:spPr>
          <a:xfrm>
            <a:off x="1324357" y="4948065"/>
            <a:ext cx="7426895" cy="1226939"/>
          </a:xfrm>
          <a:custGeom>
            <a:rect b="b" l="l" r="r" t="t"/>
            <a:pathLst>
              <a:path extrusionOk="0" h="1226939" w="7426895">
                <a:moveTo>
                  <a:pt x="0" y="0"/>
                </a:moveTo>
                <a:lnTo>
                  <a:pt x="7426894" y="0"/>
                </a:lnTo>
                <a:lnTo>
                  <a:pt x="7426894" y="1226939"/>
                </a:lnTo>
                <a:lnTo>
                  <a:pt x="0" y="1226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1324357" y="6864834"/>
            <a:ext cx="1105347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„Koostöiselt ja asjatundlikult noorte heaks“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1324357" y="8377214"/>
            <a:ext cx="2639380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Jaak Raie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1324357" y="8777899"/>
            <a:ext cx="2639380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Peadirektor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1324357" y="9174139"/>
            <a:ext cx="2639380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02.03.2026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