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6858000" cy="9144000"/>
  <p:embeddedFontLst>
    <p:embeddedFont>
      <p:font typeface="Play"/>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lay-regular.fntdata"/><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32" Type="http://schemas.openxmlformats.org/officeDocument/2006/relationships/font" Target="fonts/Play-bold.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 name="Shape 23"/>
        <p:cNvGrpSpPr/>
        <p:nvPr/>
      </p:nvGrpSpPr>
      <p:grpSpPr>
        <a:xfrm>
          <a:off x="0" y="0"/>
          <a:ext cx="0" cy="0"/>
          <a:chOff x="0" y="0"/>
          <a:chExt cx="0" cy="0"/>
        </a:xfrm>
      </p:grpSpPr>
      <p:sp>
        <p:nvSpPr>
          <p:cNvPr id="24" name="Google Shape;24;p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6" name="Google Shape;26;p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 name="Google Shape;27;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 name="Shape 35"/>
        <p:cNvGrpSpPr/>
        <p:nvPr/>
      </p:nvGrpSpPr>
      <p:grpSpPr>
        <a:xfrm>
          <a:off x="0" y="0"/>
          <a:ext cx="0" cy="0"/>
          <a:chOff x="0" y="0"/>
          <a:chExt cx="0" cy="0"/>
        </a:xfrm>
      </p:grpSpPr>
      <p:sp>
        <p:nvSpPr>
          <p:cNvPr id="36" name="Google Shape;3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42" name="Google Shape;42;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 name="Shape 52"/>
        <p:cNvGrpSpPr/>
        <p:nvPr/>
      </p:nvGrpSpPr>
      <p:grpSpPr>
        <a:xfrm>
          <a:off x="0" y="0"/>
          <a:ext cx="0" cy="0"/>
          <a:chOff x="0" y="0"/>
          <a:chExt cx="0" cy="0"/>
        </a:xfrm>
      </p:grpSpPr>
      <p:sp>
        <p:nvSpPr>
          <p:cNvPr id="53" name="Google Shape;53;p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11.jpg"/><Relationship Id="rId5"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jp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24.jpg"/><Relationship Id="rId5"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jp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31.jpg"/><Relationship Id="rId5"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16.jpg"/><Relationship Id="rId5"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A group of women in traditional clothing sitting in a row&#10;&#10;AI-generated content may be incorrect." id="84" name="Google Shape;84;p13"/>
          <p:cNvPicPr preferRelativeResize="0"/>
          <p:nvPr/>
        </p:nvPicPr>
        <p:blipFill rotWithShape="1">
          <a:blip r:embed="rId3">
            <a:alphaModFix/>
          </a:blip>
          <a:srcRect b="37149" l="0" r="1" t="18555"/>
          <a:stretch/>
        </p:blipFill>
        <p:spPr>
          <a:xfrm>
            <a:off x="-3047" y="10"/>
            <a:ext cx="12191999" cy="6857990"/>
          </a:xfrm>
          <a:prstGeom prst="rect">
            <a:avLst/>
          </a:prstGeom>
          <a:noFill/>
          <a:ln>
            <a:noFill/>
          </a:ln>
        </p:spPr>
      </p:pic>
      <p:sp>
        <p:nvSpPr>
          <p:cNvPr id="85" name="Google Shape;85;p13"/>
          <p:cNvSpPr txBox="1"/>
          <p:nvPr>
            <p:ph type="ctrTitle"/>
          </p:nvPr>
        </p:nvSpPr>
        <p:spPr>
          <a:xfrm>
            <a:off x="1097280" y="325550"/>
            <a:ext cx="10058400" cy="3574778"/>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200"/>
              <a:buFont typeface="Play"/>
              <a:buNone/>
            </a:pPr>
            <a:r>
              <a:rPr b="1" lang="en-US" sz="5200">
                <a:solidFill>
                  <a:srgbClr val="FFFFFF"/>
                </a:solidFill>
              </a:rPr>
              <a:t>Vaimse kultuuripärandi hoidmine läbi huvihariduse. Kihnu kogemus</a:t>
            </a:r>
            <a:endParaRPr sz="5200">
              <a:solidFill>
                <a:srgbClr val="FFFFFF"/>
              </a:solidFill>
            </a:endParaRPr>
          </a:p>
        </p:txBody>
      </p:sp>
      <p:sp>
        <p:nvSpPr>
          <p:cNvPr id="86" name="Google Shape;86;p13"/>
          <p:cNvSpPr txBox="1"/>
          <p:nvPr>
            <p:ph idx="1" type="subTitle"/>
          </p:nvPr>
        </p:nvSpPr>
        <p:spPr>
          <a:xfrm>
            <a:off x="1100051" y="4072043"/>
            <a:ext cx="10058400" cy="1282707"/>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2200"/>
              <a:buNone/>
            </a:pPr>
            <a:r>
              <a:rPr lang="en-US" sz="2200">
                <a:solidFill>
                  <a:srgbClr val="FFFFFF"/>
                </a:solidFill>
              </a:rPr>
              <a:t>Mare Mätas</a:t>
            </a:r>
            <a:endParaRPr/>
          </a:p>
          <a:p>
            <a:pPr indent="0" lvl="0" marL="0" rtl="0" algn="ctr">
              <a:lnSpc>
                <a:spcPct val="90000"/>
              </a:lnSpc>
              <a:spcBef>
                <a:spcPts val="1000"/>
              </a:spcBef>
              <a:spcAft>
                <a:spcPts val="0"/>
              </a:spcAft>
              <a:buClr>
                <a:srgbClr val="FFFFFF"/>
              </a:buClr>
              <a:buSzPts val="2200"/>
              <a:buNone/>
            </a:pPr>
            <a:r>
              <a:rPr lang="en-US" sz="2200">
                <a:solidFill>
                  <a:srgbClr val="FFFFFF"/>
                </a:solidFill>
              </a:rPr>
              <a:t>Pärnu HuNT</a:t>
            </a:r>
            <a:endParaRPr/>
          </a:p>
          <a:p>
            <a:pPr indent="0" lvl="0" marL="0" rtl="0" algn="ctr">
              <a:lnSpc>
                <a:spcPct val="90000"/>
              </a:lnSpc>
              <a:spcBef>
                <a:spcPts val="1000"/>
              </a:spcBef>
              <a:spcAft>
                <a:spcPts val="0"/>
              </a:spcAft>
              <a:buClr>
                <a:srgbClr val="FFFFFF"/>
              </a:buClr>
              <a:buSzPts val="2200"/>
              <a:buNone/>
            </a:pPr>
            <a:r>
              <a:rPr lang="en-US" sz="2200">
                <a:solidFill>
                  <a:srgbClr val="FFFFFF"/>
                </a:solidFill>
              </a:rPr>
              <a:t>3.03.2026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2"/>
          <p:cNvSpPr txBox="1"/>
          <p:nvPr>
            <p:ph type="title"/>
          </p:nvPr>
        </p:nvSpPr>
        <p:spPr>
          <a:xfrm>
            <a:off x="638881" y="670218"/>
            <a:ext cx="10909640" cy="106583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600"/>
              <a:buFont typeface="Play"/>
              <a:buNone/>
            </a:pPr>
            <a:r>
              <a:rPr lang="en-US" sz="6600"/>
              <a:t>Merendusõpe – väikelaeva juht</a:t>
            </a:r>
            <a:endParaRPr sz="6600"/>
          </a:p>
        </p:txBody>
      </p:sp>
      <p:pic>
        <p:nvPicPr>
          <p:cNvPr descr="Text, letter&#10;&#10;Description automatically generated" id="155" name="Google Shape;155;p22"/>
          <p:cNvPicPr preferRelativeResize="0"/>
          <p:nvPr>
            <p:ph idx="1" type="body"/>
          </p:nvPr>
        </p:nvPicPr>
        <p:blipFill rotWithShape="1">
          <a:blip r:embed="rId3">
            <a:alphaModFix/>
          </a:blip>
          <a:srcRect b="30714" l="0" r="3" t="0"/>
          <a:stretch/>
        </p:blipFill>
        <p:spPr>
          <a:xfrm>
            <a:off x="292608" y="2683822"/>
            <a:ext cx="3758184" cy="3471964"/>
          </a:xfrm>
          <a:prstGeom prst="rect">
            <a:avLst/>
          </a:prstGeom>
          <a:noFill/>
          <a:ln>
            <a:noFill/>
          </a:ln>
        </p:spPr>
      </p:pic>
      <p:pic>
        <p:nvPicPr>
          <p:cNvPr descr="Diagram&#10;&#10;Description automatically generated" id="156" name="Google Shape;156;p22"/>
          <p:cNvPicPr preferRelativeResize="0"/>
          <p:nvPr/>
        </p:nvPicPr>
        <p:blipFill rotWithShape="1">
          <a:blip r:embed="rId4">
            <a:alphaModFix/>
          </a:blip>
          <a:srcRect b="30714" l="0" r="3" t="0"/>
          <a:stretch/>
        </p:blipFill>
        <p:spPr>
          <a:xfrm>
            <a:off x="4216908" y="2683822"/>
            <a:ext cx="3758184" cy="3471964"/>
          </a:xfrm>
          <a:prstGeom prst="rect">
            <a:avLst/>
          </a:prstGeom>
          <a:noFill/>
          <a:ln>
            <a:noFill/>
          </a:ln>
        </p:spPr>
      </p:pic>
      <p:pic>
        <p:nvPicPr>
          <p:cNvPr descr="Text, letter&#10;&#10;Description automatically generated" id="157" name="Google Shape;157;p22"/>
          <p:cNvPicPr preferRelativeResize="0"/>
          <p:nvPr/>
        </p:nvPicPr>
        <p:blipFill rotWithShape="1">
          <a:blip r:embed="rId5">
            <a:alphaModFix/>
          </a:blip>
          <a:srcRect b="22061" l="0" r="3" t="8653"/>
          <a:stretch/>
        </p:blipFill>
        <p:spPr>
          <a:xfrm>
            <a:off x="8141208" y="2683822"/>
            <a:ext cx="3758184" cy="347196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3"/>
          <p:cNvSpPr txBox="1"/>
          <p:nvPr>
            <p:ph type="title"/>
          </p:nvPr>
        </p:nvSpPr>
        <p:spPr>
          <a:xfrm>
            <a:off x="481013" y="3752849"/>
            <a:ext cx="3290887" cy="24526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Play"/>
              <a:buNone/>
            </a:pPr>
            <a:r>
              <a:rPr lang="en-US" sz="3600"/>
              <a:t>Kihnu kooli õppekava</a:t>
            </a:r>
            <a:endParaRPr/>
          </a:p>
        </p:txBody>
      </p:sp>
      <p:pic>
        <p:nvPicPr>
          <p:cNvPr descr="A group of people standing in front of a building&#10;&#10;AI-generated content may be incorrect." id="163" name="Google Shape;163;p23"/>
          <p:cNvPicPr preferRelativeResize="0"/>
          <p:nvPr/>
        </p:nvPicPr>
        <p:blipFill rotWithShape="1">
          <a:blip r:embed="rId3">
            <a:alphaModFix/>
          </a:blip>
          <a:srcRect b="23585" l="0" r="0" t="35835"/>
          <a:stretch/>
        </p:blipFill>
        <p:spPr>
          <a:xfrm>
            <a:off x="20" y="10"/>
            <a:ext cx="12191980" cy="3710603"/>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164" name="Google Shape;164;p23"/>
          <p:cNvSpPr txBox="1"/>
          <p:nvPr>
            <p:ph idx="1" type="body"/>
          </p:nvPr>
        </p:nvSpPr>
        <p:spPr>
          <a:xfrm>
            <a:off x="4223982" y="3752850"/>
            <a:ext cx="7485413" cy="245268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Kihnu kiel</a:t>
            </a:r>
            <a:endParaRPr sz="1800"/>
          </a:p>
          <a:p>
            <a:pPr indent="-228600" lvl="0" marL="228600" rtl="0" algn="l">
              <a:lnSpc>
                <a:spcPct val="90000"/>
              </a:lnSpc>
              <a:spcBef>
                <a:spcPts val="1000"/>
              </a:spcBef>
              <a:spcAft>
                <a:spcPts val="0"/>
              </a:spcAft>
              <a:buClr>
                <a:schemeClr val="dk1"/>
              </a:buClr>
              <a:buSzPts val="1800"/>
              <a:buChar char="•"/>
            </a:pPr>
            <a:r>
              <a:rPr lang="en-US" sz="1800"/>
              <a:t>Kihnu laul ja tants</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pic>
        <p:nvPicPr>
          <p:cNvPr descr="A group of mittens on a wall&#10;&#10;AI-generated content may be incorrect." id="169" name="Google Shape;169;p24"/>
          <p:cNvPicPr preferRelativeResize="0"/>
          <p:nvPr>
            <p:ph idx="1" type="body"/>
          </p:nvPr>
        </p:nvPicPr>
        <p:blipFill rotWithShape="1">
          <a:blip r:embed="rId3">
            <a:alphaModFix/>
          </a:blip>
          <a:srcRect b="12665" l="0" r="0" t="12335"/>
          <a:stretch/>
        </p:blipFill>
        <p:spPr>
          <a:xfrm>
            <a:off x="20" y="10"/>
            <a:ext cx="12191980" cy="6857990"/>
          </a:xfrm>
          <a:prstGeom prst="rect">
            <a:avLst/>
          </a:prstGeom>
          <a:noFill/>
          <a:ln>
            <a:noFill/>
          </a:ln>
        </p:spPr>
      </p:pic>
      <p:sp>
        <p:nvSpPr>
          <p:cNvPr id="170" name="Google Shape;170;p24"/>
          <p:cNvSpPr/>
          <p:nvPr/>
        </p:nvSpPr>
        <p:spPr>
          <a:xfrm>
            <a:off x="0" y="5320142"/>
            <a:ext cx="12192000" cy="736551"/>
          </a:xfrm>
          <a:prstGeom prst="rect">
            <a:avLst/>
          </a:prstGeom>
          <a:solidFill>
            <a:schemeClr val="lt1">
              <a:alpha val="9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71" name="Google Shape;171;p24"/>
          <p:cNvSpPr txBox="1"/>
          <p:nvPr>
            <p:ph type="title"/>
          </p:nvPr>
        </p:nvSpPr>
        <p:spPr>
          <a:xfrm>
            <a:off x="523875" y="5317240"/>
            <a:ext cx="11210925" cy="744836"/>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262626"/>
              </a:buClr>
              <a:buSzPct val="100000"/>
              <a:buFont typeface="Play"/>
              <a:buNone/>
            </a:pPr>
            <a:r>
              <a:rPr lang="en-US" sz="3600">
                <a:solidFill>
                  <a:srgbClr val="262626"/>
                </a:solidFill>
              </a:rPr>
              <a:t>Ebaõnnestumised – käsitöö traditsiooni hoidmine läbi kooli- ja huvihariduse</a:t>
            </a:r>
            <a:endParaRPr sz="3600">
              <a:solidFill>
                <a:srgbClr val="262626"/>
              </a:solidFill>
            </a:endParaRPr>
          </a:p>
        </p:txBody>
      </p:sp>
      <p:cxnSp>
        <p:nvCxnSpPr>
          <p:cNvPr id="172" name="Google Shape;172;p24"/>
          <p:cNvCxnSpPr/>
          <p:nvPr/>
        </p:nvCxnSpPr>
        <p:spPr>
          <a:xfrm>
            <a:off x="0" y="5241983"/>
            <a:ext cx="12192000" cy="0"/>
          </a:xfrm>
          <a:prstGeom prst="straightConnector1">
            <a:avLst/>
          </a:prstGeom>
          <a:noFill/>
          <a:ln cap="flat" cmpd="sng" w="41275">
            <a:solidFill>
              <a:schemeClr val="lt1">
                <a:alpha val="90196"/>
              </a:schemeClr>
            </a:solidFill>
            <a:prstDash val="solid"/>
            <a:miter lim="800000"/>
            <a:headEnd len="sm" w="sm" type="none"/>
            <a:tailEnd len="sm" w="sm" type="none"/>
          </a:ln>
        </p:spPr>
      </p:cxnSp>
      <p:cxnSp>
        <p:nvCxnSpPr>
          <p:cNvPr id="173" name="Google Shape;173;p24"/>
          <p:cNvCxnSpPr/>
          <p:nvPr/>
        </p:nvCxnSpPr>
        <p:spPr>
          <a:xfrm>
            <a:off x="0" y="6134852"/>
            <a:ext cx="12192000" cy="0"/>
          </a:xfrm>
          <a:prstGeom prst="straightConnector1">
            <a:avLst/>
          </a:prstGeom>
          <a:noFill/>
          <a:ln cap="flat" cmpd="sng" w="41275">
            <a:solidFill>
              <a:schemeClr val="lt1">
                <a:alpha val="90196"/>
              </a:schemeClr>
            </a:solidFill>
            <a:prstDash val="solid"/>
            <a:miter lim="800000"/>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A wooden box full of colorful scarves&#10;&#10;Description automatically generated" id="178" name="Google Shape;178;p25"/>
          <p:cNvPicPr preferRelativeResize="0"/>
          <p:nvPr>
            <p:ph idx="1" type="body"/>
          </p:nvPr>
        </p:nvPicPr>
        <p:blipFill rotWithShape="1">
          <a:blip r:embed="rId3">
            <a:alphaModFix/>
          </a:blip>
          <a:srcRect b="15920" l="0" r="0" t="9080"/>
          <a:stretch/>
        </p:blipFill>
        <p:spPr>
          <a:xfrm>
            <a:off x="20" y="1"/>
            <a:ext cx="12191979"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2" name="Shape 182"/>
        <p:cNvGrpSpPr/>
        <p:nvPr/>
      </p:nvGrpSpPr>
      <p:grpSpPr>
        <a:xfrm>
          <a:off x="0" y="0"/>
          <a:ext cx="0" cy="0"/>
          <a:chOff x="0" y="0"/>
          <a:chExt cx="0" cy="0"/>
        </a:xfrm>
      </p:grpSpPr>
      <p:sp>
        <p:nvSpPr>
          <p:cNvPr id="183" name="Google Shape;183;p26"/>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Two men holding small boats&#10;&#10;AI-generated content may be incorrect." id="184" name="Google Shape;184;p26"/>
          <p:cNvPicPr preferRelativeResize="0"/>
          <p:nvPr>
            <p:ph idx="1" type="body"/>
          </p:nvPr>
        </p:nvPicPr>
        <p:blipFill rotWithShape="1">
          <a:blip r:embed="rId3">
            <a:alphaModFix/>
          </a:blip>
          <a:srcRect b="25014" l="0" r="0" t="0"/>
          <a:stretch/>
        </p:blipFill>
        <p:spPr>
          <a:xfrm>
            <a:off x="20" y="1282"/>
            <a:ext cx="12191980" cy="68567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A book on a red cloth&#10;&#10;Description automatically generated" id="189" name="Google Shape;189;p27"/>
          <p:cNvPicPr preferRelativeResize="0"/>
          <p:nvPr/>
        </p:nvPicPr>
        <p:blipFill rotWithShape="1">
          <a:blip r:embed="rId3">
            <a:alphaModFix/>
          </a:blip>
          <a:srcRect b="6778" l="0" r="0" t="8847"/>
          <a:stretch/>
        </p:blipFill>
        <p:spPr>
          <a:xfrm>
            <a:off x="6096010" y="10"/>
            <a:ext cx="6095999" cy="6857990"/>
          </a:xfrm>
          <a:custGeom>
            <a:rect b="b" l="l" r="r" t="t"/>
            <a:pathLst>
              <a:path extrusionOk="0" h="6858000" w="6095999">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noFill/>
          <a:ln>
            <a:noFill/>
          </a:ln>
        </p:spPr>
      </p:pic>
      <p:sp>
        <p:nvSpPr>
          <p:cNvPr id="190" name="Google Shape;190;p27"/>
          <p:cNvSpPr txBox="1"/>
          <p:nvPr>
            <p:ph type="title"/>
          </p:nvPr>
        </p:nvSpPr>
        <p:spPr>
          <a:xfrm>
            <a:off x="599818" y="5234320"/>
            <a:ext cx="6931319" cy="75221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62626"/>
              </a:buClr>
              <a:buSzPts val="3600"/>
              <a:buFont typeface="Play"/>
              <a:buNone/>
            </a:pPr>
            <a:r>
              <a:rPr lang="en-US" sz="3600">
                <a:solidFill>
                  <a:srgbClr val="262626"/>
                </a:solidFill>
                <a:latin typeface="Play"/>
                <a:ea typeface="Play"/>
                <a:cs typeface="Play"/>
                <a:sym typeface="Play"/>
              </a:rPr>
              <a:t>Õppematerjalid - </a:t>
            </a:r>
            <a:r>
              <a:rPr lang="en-US" sz="3600">
                <a:solidFill>
                  <a:srgbClr val="262626"/>
                </a:solidFill>
              </a:rPr>
              <a:t>l</a:t>
            </a:r>
            <a:r>
              <a:rPr lang="en-US" sz="3600">
                <a:solidFill>
                  <a:srgbClr val="262626"/>
                </a:solidFill>
                <a:latin typeface="Play"/>
                <a:ea typeface="Play"/>
                <a:cs typeface="Play"/>
                <a:sym typeface="Play"/>
              </a:rPr>
              <a:t>asteaed</a:t>
            </a:r>
            <a:endParaRPr sz="3600">
              <a:solidFill>
                <a:srgbClr val="262626"/>
              </a:solidFill>
              <a:latin typeface="Play"/>
              <a:ea typeface="Play"/>
              <a:cs typeface="Play"/>
              <a:sym typeface="Play"/>
            </a:endParaRPr>
          </a:p>
        </p:txBody>
      </p:sp>
      <p:pic>
        <p:nvPicPr>
          <p:cNvPr descr="A book with a picture of a child reading a book&#10;&#10;Description automatically generated" id="191" name="Google Shape;191;p27"/>
          <p:cNvPicPr preferRelativeResize="0"/>
          <p:nvPr>
            <p:ph idx="1" type="body"/>
          </p:nvPr>
        </p:nvPicPr>
        <p:blipFill rotWithShape="1">
          <a:blip r:embed="rId4">
            <a:alphaModFix/>
          </a:blip>
          <a:srcRect b="17147" l="0" r="0" t="20139"/>
          <a:stretch/>
        </p:blipFill>
        <p:spPr>
          <a:xfrm>
            <a:off x="-5388" y="10"/>
            <a:ext cx="6169518" cy="51588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descr="A painting of an owl&#10;&#10;Description automatically generated" id="196" name="Google Shape;196;p28"/>
          <p:cNvPicPr preferRelativeResize="0"/>
          <p:nvPr>
            <p:ph idx="1" type="body"/>
          </p:nvPr>
        </p:nvPicPr>
        <p:blipFill rotWithShape="1">
          <a:blip r:embed="rId3">
            <a:alphaModFix/>
          </a:blip>
          <a:srcRect b="0" l="1742" r="23258" t="0"/>
          <a:stretch/>
        </p:blipFill>
        <p:spPr>
          <a:xfrm rot="-5400000">
            <a:off x="2667000" y="-2667000"/>
            <a:ext cx="6858000" cy="12192000"/>
          </a:xfrm>
          <a:prstGeom prst="rect">
            <a:avLst/>
          </a:prstGeom>
          <a:noFill/>
          <a:ln>
            <a:noFill/>
          </a:ln>
        </p:spPr>
      </p:pic>
      <p:sp>
        <p:nvSpPr>
          <p:cNvPr id="197" name="Google Shape;197;p28"/>
          <p:cNvSpPr txBox="1"/>
          <p:nvPr>
            <p:ph type="title"/>
          </p:nvPr>
        </p:nvSpPr>
        <p:spPr>
          <a:xfrm>
            <a:off x="523875" y="5317240"/>
            <a:ext cx="11210925" cy="74483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3600"/>
              <a:buFont typeface="Play"/>
              <a:buNone/>
            </a:pPr>
            <a:r>
              <a:rPr lang="en-US" sz="3600">
                <a:solidFill>
                  <a:srgbClr val="262626"/>
                </a:solidFill>
              </a:rPr>
              <a:t>Kuõlis – kiele õepminõ</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A book on a table&#10;&#10;Description automatically generated" id="202" name="Google Shape;202;p29"/>
          <p:cNvPicPr preferRelativeResize="0"/>
          <p:nvPr/>
        </p:nvPicPr>
        <p:blipFill rotWithShape="1">
          <a:blip r:embed="rId3">
            <a:alphaModFix/>
          </a:blip>
          <a:srcRect b="0" l="6693" r="8231" t="0"/>
          <a:stretch/>
        </p:blipFill>
        <p:spPr>
          <a:xfrm>
            <a:off x="7816130" y="-2"/>
            <a:ext cx="4375870" cy="6858000"/>
          </a:xfrm>
          <a:custGeom>
            <a:rect b="b" l="l" r="r" t="t"/>
            <a:pathLst>
              <a:path extrusionOk="0" h="6858000" w="437587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ln>
            <a:noFill/>
          </a:ln>
        </p:spPr>
      </p:pic>
      <p:pic>
        <p:nvPicPr>
          <p:cNvPr descr="A book on a red cloth&#10;&#10;Description automatically generated" id="203" name="Google Shape;203;p29"/>
          <p:cNvPicPr preferRelativeResize="0"/>
          <p:nvPr/>
        </p:nvPicPr>
        <p:blipFill rotWithShape="1">
          <a:blip r:embed="rId4">
            <a:alphaModFix/>
          </a:blip>
          <a:srcRect b="0" l="3678" r="233" t="0"/>
          <a:stretch/>
        </p:blipFill>
        <p:spPr>
          <a:xfrm>
            <a:off x="3595404" y="33"/>
            <a:ext cx="4942298" cy="6857999"/>
          </a:xfrm>
          <a:custGeom>
            <a:rect b="b" l="l" r="r" t="t"/>
            <a:pathLst>
              <a:path extrusionOk="0" h="6857999" w="4942298">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ln>
            <a:noFill/>
          </a:ln>
        </p:spPr>
      </p:pic>
      <p:sp>
        <p:nvSpPr>
          <p:cNvPr id="204" name="Google Shape;204;p29"/>
          <p:cNvSpPr txBox="1"/>
          <p:nvPr>
            <p:ph type="title"/>
          </p:nvPr>
        </p:nvSpPr>
        <p:spPr>
          <a:xfrm>
            <a:off x="438913" y="1511589"/>
            <a:ext cx="3430958" cy="289643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Play"/>
              <a:buNone/>
            </a:pPr>
            <a:r>
              <a:rPr lang="en-US" sz="4000">
                <a:solidFill>
                  <a:schemeClr val="dk1"/>
                </a:solidFill>
                <a:latin typeface="Play"/>
                <a:ea typeface="Play"/>
                <a:cs typeface="Play"/>
                <a:sym typeface="Play"/>
              </a:rPr>
              <a:t>Kuõlis kiele õepminõ</a:t>
            </a:r>
            <a:endParaRPr sz="4000">
              <a:solidFill>
                <a:schemeClr val="dk1"/>
              </a:solidFill>
              <a:latin typeface="Play"/>
              <a:ea typeface="Play"/>
              <a:cs typeface="Play"/>
              <a:sym typeface="Pl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04"/>
                                        </p:tgtEl>
                                        <p:attrNameLst>
                                          <p:attrName>style.visibility</p:attrName>
                                        </p:attrNameLst>
                                      </p:cBhvr>
                                      <p:to>
                                        <p:strVal val="visible"/>
                                      </p:to>
                                    </p:set>
                                    <p:animEffect filter="fade" transition="in">
                                      <p:cBhvr>
                                        <p:cTn dur="400"/>
                                        <p:tgtEl>
                                          <p:spTgt spid="2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8" name="Shape 208"/>
        <p:cNvGrpSpPr/>
        <p:nvPr/>
      </p:nvGrpSpPr>
      <p:grpSpPr>
        <a:xfrm>
          <a:off x="0" y="0"/>
          <a:ext cx="0" cy="0"/>
          <a:chOff x="0" y="0"/>
          <a:chExt cx="0" cy="0"/>
        </a:xfrm>
      </p:grpSpPr>
      <p:sp>
        <p:nvSpPr>
          <p:cNvPr id="209" name="Google Shape;209;p3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10" name="Google Shape;210;p30"/>
          <p:cNvSpPr txBox="1"/>
          <p:nvPr>
            <p:ph type="title"/>
          </p:nvPr>
        </p:nvSpPr>
        <p:spPr>
          <a:xfrm>
            <a:off x="638882" y="639193"/>
            <a:ext cx="3571810" cy="357351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600"/>
              <a:buFont typeface="Play"/>
              <a:buNone/>
            </a:pPr>
            <a:r>
              <a:rPr lang="en-US" sz="6600">
                <a:solidFill>
                  <a:schemeClr val="dk1"/>
                </a:solidFill>
                <a:latin typeface="Play"/>
                <a:ea typeface="Play"/>
                <a:cs typeface="Play"/>
                <a:sym typeface="Play"/>
              </a:rPr>
              <a:t>Kuõlis – laul ning tants</a:t>
            </a:r>
            <a:endParaRPr/>
          </a:p>
        </p:txBody>
      </p:sp>
      <p:sp>
        <p:nvSpPr>
          <p:cNvPr id="211" name="Google Shape;211;p30"/>
          <p:cNvSpPr/>
          <p:nvPr/>
        </p:nvSpPr>
        <p:spPr>
          <a:xfrm>
            <a:off x="643278" y="4409267"/>
            <a:ext cx="3255095"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12" name="Google Shape;212;p30"/>
          <p:cNvPicPr preferRelativeResize="0"/>
          <p:nvPr>
            <p:ph idx="1" type="body"/>
          </p:nvPr>
        </p:nvPicPr>
        <p:blipFill rotWithShape="1">
          <a:blip r:embed="rId3">
            <a:alphaModFix/>
          </a:blip>
          <a:srcRect b="17492" l="0" r="0" t="7508"/>
          <a:stretch/>
        </p:blipFill>
        <p:spPr>
          <a:xfrm rot="10800000">
            <a:off x="4654296" y="1386173"/>
            <a:ext cx="7214616" cy="4058221"/>
          </a:xfrm>
          <a:prstGeom prst="rect">
            <a:avLst/>
          </a:prstGeom>
          <a:solidFill>
            <a:srgbClr val="ECECEC"/>
          </a:solid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descr="A book with a picture of people&#10;&#10;Description automatically generated" id="217" name="Google Shape;217;p31"/>
          <p:cNvPicPr preferRelativeResize="0"/>
          <p:nvPr>
            <p:ph idx="1" type="body"/>
          </p:nvPr>
        </p:nvPicPr>
        <p:blipFill rotWithShape="1">
          <a:blip r:embed="rId3">
            <a:alphaModFix/>
          </a:blip>
          <a:srcRect b="15907" l="0" r="0" t="9107"/>
          <a:stretch/>
        </p:blipFill>
        <p:spPr>
          <a:xfrm rot="10800000">
            <a:off x="20" y="1282"/>
            <a:ext cx="12191980" cy="68567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descr="An aerial view of an island&#10;&#10;Description automatically generated" id="91" name="Google Shape;91;p14"/>
          <p:cNvPicPr preferRelativeResize="0"/>
          <p:nvPr>
            <p:ph idx="1" type="body"/>
          </p:nvPr>
        </p:nvPicPr>
        <p:blipFill rotWithShape="1">
          <a:blip r:embed="rId3">
            <a:alphaModFix/>
          </a:blip>
          <a:srcRect b="8324" l="0" r="0" t="7406"/>
          <a:stretch/>
        </p:blipFill>
        <p:spPr>
          <a:xfrm>
            <a:off x="20" y="1"/>
            <a:ext cx="12191979"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2"/>
          <p:cNvSpPr/>
          <p:nvPr>
            <p:ph type="title"/>
          </p:nvPr>
        </p:nvSpPr>
        <p:spPr>
          <a:xfrm>
            <a:off x="549277" y="458033"/>
            <a:ext cx="5257798" cy="726224"/>
          </a:xfrm>
          <a:prstGeom prst="ellipse">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200"/>
              <a:buFont typeface="Play"/>
              <a:buNone/>
            </a:pPr>
            <a:r>
              <a:rPr lang="en-US" sz="2200">
                <a:solidFill>
                  <a:schemeClr val="dk1"/>
                </a:solidFill>
                <a:latin typeface="Play"/>
                <a:ea typeface="Play"/>
                <a:cs typeface="Play"/>
                <a:sym typeface="Play"/>
              </a:rPr>
              <a:t>Kuõlis – muu</a:t>
            </a:r>
            <a:endParaRPr/>
          </a:p>
        </p:txBody>
      </p:sp>
      <p:pic>
        <p:nvPicPr>
          <p:cNvPr descr="A book with colorful ribbons on it&#10;&#10;Description automatically generated" id="223" name="Google Shape;223;p32"/>
          <p:cNvPicPr preferRelativeResize="0"/>
          <p:nvPr>
            <p:ph idx="1" type="body"/>
          </p:nvPr>
        </p:nvPicPr>
        <p:blipFill rotWithShape="1">
          <a:blip r:embed="rId3">
            <a:alphaModFix/>
          </a:blip>
          <a:srcRect b="1" l="0" r="1" t="717"/>
          <a:stretch/>
        </p:blipFill>
        <p:spPr>
          <a:xfrm>
            <a:off x="550863" y="1557339"/>
            <a:ext cx="3589750" cy="4752000"/>
          </a:xfrm>
          <a:prstGeom prst="rect">
            <a:avLst/>
          </a:prstGeom>
          <a:noFill/>
          <a:ln>
            <a:noFill/>
          </a:ln>
          <a:effectLst>
            <a:outerShdw blurRad="508000" rotWithShape="0" algn="tl" dir="5400000" dist="101600">
              <a:srgbClr val="000000">
                <a:alpha val="10196"/>
              </a:srgbClr>
            </a:outerShdw>
          </a:effectLst>
        </p:spPr>
      </p:pic>
      <p:pic>
        <p:nvPicPr>
          <p:cNvPr descr="A book with a seal on it&#10;&#10;Description automatically generated" id="224" name="Google Shape;224;p32"/>
          <p:cNvPicPr preferRelativeResize="0"/>
          <p:nvPr/>
        </p:nvPicPr>
        <p:blipFill rotWithShape="1">
          <a:blip r:embed="rId4">
            <a:alphaModFix/>
          </a:blip>
          <a:srcRect b="0" l="0" r="0" t="109"/>
          <a:stretch/>
        </p:blipFill>
        <p:spPr>
          <a:xfrm>
            <a:off x="4322198" y="1557339"/>
            <a:ext cx="3567884" cy="4752000"/>
          </a:xfrm>
          <a:prstGeom prst="rect">
            <a:avLst/>
          </a:prstGeom>
          <a:noFill/>
          <a:ln>
            <a:noFill/>
          </a:ln>
          <a:effectLst>
            <a:outerShdw blurRad="508000" rotWithShape="0" algn="tl" dir="5400000" dist="101600">
              <a:srgbClr val="000000">
                <a:alpha val="10196"/>
              </a:srgbClr>
            </a:outerShdw>
          </a:effectLst>
        </p:spPr>
      </p:pic>
      <p:pic>
        <p:nvPicPr>
          <p:cNvPr descr="A magazine with a painting of a person on a bicycle&#10;&#10;Description automatically generated" id="225" name="Google Shape;225;p32"/>
          <p:cNvPicPr preferRelativeResize="0"/>
          <p:nvPr/>
        </p:nvPicPr>
        <p:blipFill rotWithShape="1">
          <a:blip r:embed="rId5">
            <a:alphaModFix/>
          </a:blip>
          <a:srcRect b="36301" l="0" r="0" t="7392"/>
          <a:stretch/>
        </p:blipFill>
        <p:spPr>
          <a:xfrm rot="-5400000">
            <a:off x="7477882" y="2149539"/>
            <a:ext cx="4752000" cy="3567600"/>
          </a:xfrm>
          <a:prstGeom prst="rect">
            <a:avLst/>
          </a:prstGeom>
          <a:noFill/>
          <a:ln>
            <a:noFill/>
          </a:ln>
          <a:effectLst>
            <a:outerShdw blurRad="508000" rotWithShape="0" algn="tl" dir="5400000" dist="101600">
              <a:srgbClr val="000000">
                <a:alpha val="10196"/>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sp>
        <p:nvSpPr>
          <p:cNvPr id="230" name="Google Shape;230;p3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31" name="Google Shape;231;p33"/>
          <p:cNvSpPr/>
          <p:nvPr/>
        </p:nvSpPr>
        <p:spPr>
          <a:xfrm>
            <a:off x="554416" y="4218905"/>
            <a:ext cx="11167447" cy="2089317"/>
          </a:xfrm>
          <a:prstGeom prst="rect">
            <a:avLst/>
          </a:prstGeom>
          <a:solidFill>
            <a:schemeClr val="lt1"/>
          </a:solidFill>
          <a:ln cap="flat" cmpd="sng" w="12700">
            <a:solidFill>
              <a:srgbClr val="DEDEDE"/>
            </a:solidFill>
            <a:prstDash val="solid"/>
            <a:miter lim="800000"/>
            <a:headEnd len="sm" w="sm" type="none"/>
            <a:tailEnd len="sm" w="sm" type="none"/>
          </a:ln>
          <a:effectLst>
            <a:outerShdw blurRad="50800" rotWithShape="0" algn="tl" dir="2700000" dist="38100">
              <a:srgbClr val="C5C5C5">
                <a:alpha val="5019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2" name="Google Shape;232;p33"/>
          <p:cNvSpPr txBox="1"/>
          <p:nvPr>
            <p:ph type="title"/>
          </p:nvPr>
        </p:nvSpPr>
        <p:spPr>
          <a:xfrm>
            <a:off x="1051560" y="4440602"/>
            <a:ext cx="3538728" cy="1645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Play"/>
              <a:buNone/>
            </a:pPr>
            <a:r>
              <a:rPr lang="en-US" sz="3200"/>
              <a:t>Kuraga Mari ja pärimuslaagrid alates 2019</a:t>
            </a:r>
            <a:endParaRPr/>
          </a:p>
        </p:txBody>
      </p:sp>
      <p:pic>
        <p:nvPicPr>
          <p:cNvPr descr="A group of women playing instruments in front of a christmas tree&#10;&#10;AI-generated content may be incorrect." id="233" name="Google Shape;233;p33"/>
          <p:cNvPicPr preferRelativeResize="0"/>
          <p:nvPr/>
        </p:nvPicPr>
        <p:blipFill rotWithShape="1">
          <a:blip r:embed="rId3">
            <a:alphaModFix/>
          </a:blip>
          <a:srcRect b="2" l="0" r="8326" t="0"/>
          <a:stretch/>
        </p:blipFill>
        <p:spPr>
          <a:xfrm>
            <a:off x="6" y="10"/>
            <a:ext cx="4884383" cy="3995918"/>
          </a:xfrm>
          <a:prstGeom prst="rect">
            <a:avLst/>
          </a:prstGeom>
          <a:noFill/>
          <a:ln>
            <a:noFill/>
          </a:ln>
        </p:spPr>
      </p:pic>
      <p:pic>
        <p:nvPicPr>
          <p:cNvPr descr="A group of people playing instruments&#10;&#10;AI-generated content may be incorrect." id="234" name="Google Shape;234;p33"/>
          <p:cNvPicPr preferRelativeResize="0"/>
          <p:nvPr/>
        </p:nvPicPr>
        <p:blipFill rotWithShape="1">
          <a:blip r:embed="rId4">
            <a:alphaModFix/>
          </a:blip>
          <a:srcRect b="13314" l="0" r="1" t="11826"/>
          <a:stretch/>
        </p:blipFill>
        <p:spPr>
          <a:xfrm>
            <a:off x="5074877" y="10"/>
            <a:ext cx="7117118" cy="3995918"/>
          </a:xfrm>
          <a:prstGeom prst="rect">
            <a:avLst/>
          </a:prstGeom>
          <a:noFill/>
          <a:ln>
            <a:noFill/>
          </a:ln>
        </p:spPr>
      </p:pic>
      <p:sp>
        <p:nvSpPr>
          <p:cNvPr id="235" name="Google Shape;235;p33"/>
          <p:cNvSpPr/>
          <p:nvPr/>
        </p:nvSpPr>
        <p:spPr>
          <a:xfrm>
            <a:off x="490408" y="4911519"/>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36" name="Google Shape;236;p33"/>
          <p:cNvSpPr/>
          <p:nvPr/>
        </p:nvSpPr>
        <p:spPr>
          <a:xfrm rot="5400000">
            <a:off x="4243541" y="5254418"/>
            <a:ext cx="1463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7" name="Google Shape;237;p33"/>
          <p:cNvSpPr txBox="1"/>
          <p:nvPr>
            <p:ph idx="1" type="body"/>
          </p:nvPr>
        </p:nvSpPr>
        <p:spPr>
          <a:xfrm>
            <a:off x="5349240" y="4440602"/>
            <a:ext cx="6007608" cy="164592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Muistendid</a:t>
            </a:r>
            <a:endParaRPr/>
          </a:p>
          <a:p>
            <a:pPr indent="-228600" lvl="0" marL="228600" rtl="0" algn="l">
              <a:lnSpc>
                <a:spcPct val="90000"/>
              </a:lnSpc>
              <a:spcBef>
                <a:spcPts val="1000"/>
              </a:spcBef>
              <a:spcAft>
                <a:spcPts val="0"/>
              </a:spcAft>
              <a:buClr>
                <a:schemeClr val="dk1"/>
              </a:buClr>
              <a:buSzPts val="1800"/>
              <a:buChar char="•"/>
            </a:pPr>
            <a:r>
              <a:rPr lang="en-US" sz="1800"/>
              <a:t>Pulmad</a:t>
            </a:r>
            <a:endParaRPr/>
          </a:p>
          <a:p>
            <a:pPr indent="-228600" lvl="0" marL="228600" rtl="0" algn="l">
              <a:lnSpc>
                <a:spcPct val="90000"/>
              </a:lnSpc>
              <a:spcBef>
                <a:spcPts val="1000"/>
              </a:spcBef>
              <a:spcAft>
                <a:spcPts val="0"/>
              </a:spcAft>
              <a:buClr>
                <a:schemeClr val="dk1"/>
              </a:buClr>
              <a:buSzPts val="1800"/>
              <a:buChar char="•"/>
            </a:pPr>
            <a:r>
              <a:rPr lang="en-US" sz="1800"/>
              <a:t>Jõulud</a:t>
            </a:r>
            <a:endParaRPr/>
          </a:p>
          <a:p>
            <a:pPr indent="-228600" lvl="0" marL="228600" rtl="0" algn="l">
              <a:lnSpc>
                <a:spcPct val="90000"/>
              </a:lnSpc>
              <a:spcBef>
                <a:spcPts val="1000"/>
              </a:spcBef>
              <a:spcAft>
                <a:spcPts val="0"/>
              </a:spcAft>
              <a:buClr>
                <a:schemeClr val="dk1"/>
              </a:buClr>
              <a:buSzPts val="1800"/>
              <a:buChar char="•"/>
            </a:pPr>
            <a:r>
              <a:rPr lang="en-US" sz="1800"/>
              <a:t>Süemäd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descr="A group of women playing instruments&#10;&#10;Description automatically generated" id="242" name="Google Shape;242;p34"/>
          <p:cNvPicPr preferRelativeResize="0"/>
          <p:nvPr/>
        </p:nvPicPr>
        <p:blipFill rotWithShape="1">
          <a:blip r:embed="rId3">
            <a:alphaModFix/>
          </a:blip>
          <a:srcRect b="7392" l="0" r="0" t="2625"/>
          <a:stretch/>
        </p:blipFill>
        <p:spPr>
          <a:xfrm>
            <a:off x="1" y="10"/>
            <a:ext cx="12192000" cy="685798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6" name="Shape 246"/>
        <p:cNvGrpSpPr/>
        <p:nvPr/>
      </p:nvGrpSpPr>
      <p:grpSpPr>
        <a:xfrm>
          <a:off x="0" y="0"/>
          <a:ext cx="0" cy="0"/>
          <a:chOff x="0" y="0"/>
          <a:chExt cx="0" cy="0"/>
        </a:xfrm>
      </p:grpSpPr>
      <p:sp>
        <p:nvSpPr>
          <p:cNvPr id="247" name="Google Shape;247;p3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48" name="Google Shape;248;p35"/>
          <p:cNvSpPr/>
          <p:nvPr/>
        </p:nvSpPr>
        <p:spPr>
          <a:xfrm>
            <a:off x="11141700" y="0"/>
            <a:ext cx="1047252" cy="6858000"/>
          </a:xfrm>
          <a:prstGeom prst="rect">
            <a:avLst/>
          </a:prstGeom>
          <a:solidFill>
            <a:schemeClr val="lt2">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49" name="Google Shape;249;p3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0" name="Google Shape;250;p35"/>
          <p:cNvSpPr/>
          <p:nvPr/>
        </p:nvSpPr>
        <p:spPr>
          <a:xfrm>
            <a:off x="0" y="8299"/>
            <a:ext cx="12191999" cy="2726601"/>
          </a:xfrm>
          <a:prstGeom prst="rect">
            <a:avLst/>
          </a:prstGeom>
          <a:solidFill>
            <a:schemeClr val="lt1"/>
          </a:solidFill>
          <a:ln>
            <a:noFill/>
          </a:ln>
          <a:effectLst>
            <a:outerShdw blurRad="596900" sx="87000" rotWithShape="0" algn="t" dir="7140000" dist="330200" sy="870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1" name="Google Shape;251;p35"/>
          <p:cNvSpPr txBox="1"/>
          <p:nvPr>
            <p:ph type="title"/>
          </p:nvPr>
        </p:nvSpPr>
        <p:spPr>
          <a:xfrm>
            <a:off x="761801" y="529088"/>
            <a:ext cx="4697303" cy="18046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900"/>
              <a:buFont typeface="Play"/>
              <a:buNone/>
            </a:pPr>
            <a:r>
              <a:rPr lang="en-US" sz="1900"/>
              <a:t>Pärand on poliitiline valik minevikust (P.-K.Parts)</a:t>
            </a:r>
            <a:br>
              <a:rPr lang="en-US" sz="1900"/>
            </a:br>
            <a:endParaRPr sz="1900"/>
          </a:p>
        </p:txBody>
      </p:sp>
      <p:sp>
        <p:nvSpPr>
          <p:cNvPr id="252" name="Google Shape;252;p35"/>
          <p:cNvSpPr/>
          <p:nvPr/>
        </p:nvSpPr>
        <p:spPr>
          <a:xfrm>
            <a:off x="6095998" y="0"/>
            <a:ext cx="6096001" cy="6849700"/>
          </a:xfrm>
          <a:prstGeom prst="rect">
            <a:avLst/>
          </a:prstGeom>
          <a:solidFill>
            <a:schemeClr val="lt1"/>
          </a:solidFill>
          <a:ln>
            <a:noFill/>
          </a:ln>
          <a:effectLst>
            <a:outerShdw blurRad="596900" sx="87000" rotWithShape="0" algn="t" dir="8820000" dist="317500" sy="87000">
              <a:schemeClr val="dk1">
                <a:alpha val="27058"/>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group of men riding a motorcycle&#10;&#10;AI-generated content may be incorrect." id="253" name="Google Shape;253;p35"/>
          <p:cNvPicPr preferRelativeResize="0"/>
          <p:nvPr/>
        </p:nvPicPr>
        <p:blipFill rotWithShape="1">
          <a:blip r:embed="rId3">
            <a:alphaModFix/>
          </a:blip>
          <a:srcRect b="9822" l="0" r="0" t="3011"/>
          <a:stretch/>
        </p:blipFill>
        <p:spPr>
          <a:xfrm>
            <a:off x="20" y="2734900"/>
            <a:ext cx="6095983" cy="4131399"/>
          </a:xfrm>
          <a:prstGeom prst="rect">
            <a:avLst/>
          </a:prstGeom>
          <a:noFill/>
          <a:ln>
            <a:noFill/>
          </a:ln>
        </p:spPr>
      </p:pic>
      <p:pic>
        <p:nvPicPr>
          <p:cNvPr descr="A person holding a furry animal&#10;&#10;Description automatically generated" id="254" name="Google Shape;254;p35"/>
          <p:cNvPicPr preferRelativeResize="0"/>
          <p:nvPr/>
        </p:nvPicPr>
        <p:blipFill rotWithShape="1">
          <a:blip r:embed="rId4">
            <a:alphaModFix/>
          </a:blip>
          <a:srcRect b="32296" l="0" r="0" t="0"/>
          <a:stretch/>
        </p:blipFill>
        <p:spPr>
          <a:xfrm>
            <a:off x="9144012" y="-12883"/>
            <a:ext cx="3048001" cy="2751500"/>
          </a:xfrm>
          <a:prstGeom prst="rect">
            <a:avLst/>
          </a:prstGeom>
          <a:noFill/>
          <a:ln>
            <a:noFill/>
          </a:ln>
        </p:spPr>
      </p:pic>
      <p:pic>
        <p:nvPicPr>
          <p:cNvPr descr="Buckets of eggs on grass&#10;&#10;Description automatically generated" id="255" name="Google Shape;255;p35"/>
          <p:cNvPicPr preferRelativeResize="0"/>
          <p:nvPr/>
        </p:nvPicPr>
        <p:blipFill rotWithShape="1">
          <a:blip r:embed="rId5">
            <a:alphaModFix/>
          </a:blip>
          <a:srcRect b="12471" l="0" r="-3" t="19957"/>
          <a:stretch/>
        </p:blipFill>
        <p:spPr>
          <a:xfrm>
            <a:off x="6095997" y="-12883"/>
            <a:ext cx="3054096" cy="2751500"/>
          </a:xfrm>
          <a:prstGeom prst="rect">
            <a:avLst/>
          </a:prstGeom>
          <a:noFill/>
          <a:ln>
            <a:noFill/>
          </a:ln>
        </p:spPr>
      </p:pic>
      <p:sp>
        <p:nvSpPr>
          <p:cNvPr id="256" name="Google Shape;256;p35"/>
          <p:cNvSpPr txBox="1"/>
          <p:nvPr>
            <p:ph idx="1" type="body"/>
          </p:nvPr>
        </p:nvSpPr>
        <p:spPr>
          <a:xfrm>
            <a:off x="6794838" y="3234518"/>
            <a:ext cx="4505275" cy="3121831"/>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llegaalsed argipraktikad - huvihariduse osa? </a:t>
            </a:r>
            <a:endParaRPr/>
          </a:p>
          <a:p>
            <a:pPr indent="-228600" lvl="0" marL="228600" rtl="0" algn="l">
              <a:lnSpc>
                <a:spcPct val="90000"/>
              </a:lnSpc>
              <a:spcBef>
                <a:spcPts val="1000"/>
              </a:spcBef>
              <a:spcAft>
                <a:spcPts val="0"/>
              </a:spcAft>
              <a:buClr>
                <a:schemeClr val="dk1"/>
              </a:buClr>
              <a:buSzPts val="2000"/>
              <a:buChar char="•"/>
            </a:pPr>
            <a:r>
              <a:rPr lang="en-US" sz="2000"/>
              <a:t>Kas loodusharidus on eluohtlik?</a:t>
            </a:r>
            <a:endParaRPr/>
          </a:p>
          <a:p>
            <a:pPr indent="-228600" lvl="0" marL="228600" rtl="0" algn="l">
              <a:lnSpc>
                <a:spcPct val="90000"/>
              </a:lnSpc>
              <a:spcBef>
                <a:spcPts val="1000"/>
              </a:spcBef>
              <a:spcAft>
                <a:spcPts val="0"/>
              </a:spcAft>
              <a:buClr>
                <a:schemeClr val="dk1"/>
              </a:buClr>
              <a:buSzPts val="2000"/>
              <a:buChar char="•"/>
            </a:pPr>
            <a:r>
              <a:rPr lang="en-US" sz="2000"/>
              <a:t>Kas tehnikahuvi on eluohtlik?</a:t>
            </a:r>
            <a:br>
              <a:rPr lang="en-US" sz="2000"/>
            </a:b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sp>
        <p:nvSpPr>
          <p:cNvPr id="261" name="Google Shape;261;p3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62" name="Google Shape;262;p36"/>
          <p:cNvSpPr/>
          <p:nvPr/>
        </p:nvSpPr>
        <p:spPr>
          <a:xfrm>
            <a:off x="643278" y="2573756"/>
            <a:ext cx="3255095"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63" name="Google Shape;263;p36"/>
          <p:cNvSpPr txBox="1"/>
          <p:nvPr>
            <p:ph idx="1" type="body"/>
          </p:nvPr>
        </p:nvSpPr>
        <p:spPr>
          <a:xfrm>
            <a:off x="630936" y="2807208"/>
            <a:ext cx="3429000" cy="341071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US" sz="2200"/>
              <a:t>Noortekeskus “Kanal” – autod, mootorrattad st tehnikahuviliste kohtumispaik</a:t>
            </a:r>
            <a:endParaRPr sz="2200"/>
          </a:p>
          <a:p>
            <a:pPr indent="-228600" lvl="0" marL="228600" rtl="0" algn="l">
              <a:lnSpc>
                <a:spcPct val="90000"/>
              </a:lnSpc>
              <a:spcBef>
                <a:spcPts val="1000"/>
              </a:spcBef>
              <a:spcAft>
                <a:spcPts val="0"/>
              </a:spcAft>
              <a:buClr>
                <a:schemeClr val="dk1"/>
              </a:buClr>
              <a:buSzPts val="2200"/>
              <a:buChar char="•"/>
            </a:pPr>
            <a:r>
              <a:rPr lang="en-US" sz="2200"/>
              <a:t>Noorte “isetekkeline” kohtumispaik</a:t>
            </a:r>
            <a:endParaRPr sz="2200"/>
          </a:p>
          <a:p>
            <a:pPr indent="0" lvl="0" marL="0" rtl="0" algn="l">
              <a:lnSpc>
                <a:spcPct val="90000"/>
              </a:lnSpc>
              <a:spcBef>
                <a:spcPts val="1000"/>
              </a:spcBef>
              <a:spcAft>
                <a:spcPts val="0"/>
              </a:spcAft>
              <a:buClr>
                <a:schemeClr val="dk1"/>
              </a:buClr>
              <a:buSzPts val="2200"/>
              <a:buNone/>
            </a:pPr>
            <a:r>
              <a:t/>
            </a:r>
            <a:endParaRPr sz="2200"/>
          </a:p>
        </p:txBody>
      </p:sp>
      <p:pic>
        <p:nvPicPr>
          <p:cNvPr id="264" name="Google Shape;264;p36"/>
          <p:cNvPicPr preferRelativeResize="0"/>
          <p:nvPr/>
        </p:nvPicPr>
        <p:blipFill rotWithShape="1">
          <a:blip r:embed="rId3">
            <a:alphaModFix/>
          </a:blip>
          <a:srcRect b="0" l="0" r="0" t="0"/>
          <a:stretch/>
        </p:blipFill>
        <p:spPr>
          <a:xfrm rot="5400000">
            <a:off x="5677979" y="-22860"/>
            <a:ext cx="4856353" cy="690372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sp>
        <p:nvSpPr>
          <p:cNvPr id="269" name="Google Shape;269;p3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70" name="Google Shape;270;p37"/>
          <p:cNvSpPr txBox="1"/>
          <p:nvPr>
            <p:ph type="title"/>
          </p:nvPr>
        </p:nvSpPr>
        <p:spPr>
          <a:xfrm>
            <a:off x="630936" y="639520"/>
            <a:ext cx="3429000" cy="171907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600"/>
              <a:buFont typeface="Play"/>
              <a:buNone/>
            </a:pPr>
            <a:r>
              <a:rPr lang="en-US" sz="4600"/>
              <a:t>Kokkuvõtteks</a:t>
            </a:r>
            <a:endParaRPr/>
          </a:p>
        </p:txBody>
      </p:sp>
      <p:sp>
        <p:nvSpPr>
          <p:cNvPr id="271" name="Google Shape;271;p37"/>
          <p:cNvSpPr/>
          <p:nvPr/>
        </p:nvSpPr>
        <p:spPr>
          <a:xfrm>
            <a:off x="643278" y="2573756"/>
            <a:ext cx="3255095"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72" name="Google Shape;272;p37"/>
          <p:cNvSpPr txBox="1"/>
          <p:nvPr>
            <p:ph idx="1" type="body"/>
          </p:nvPr>
        </p:nvSpPr>
        <p:spPr>
          <a:xfrm>
            <a:off x="630936" y="2807208"/>
            <a:ext cx="3429000" cy="341071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Rahvamaja – tants, laul, pilli- ja pallimäng, bändiproovid jms  </a:t>
            </a:r>
            <a:endParaRPr/>
          </a:p>
          <a:p>
            <a:pPr indent="-228600" lvl="0" marL="228600" rtl="0" algn="l">
              <a:lnSpc>
                <a:spcPct val="90000"/>
              </a:lnSpc>
              <a:spcBef>
                <a:spcPts val="1000"/>
              </a:spcBef>
              <a:spcAft>
                <a:spcPts val="0"/>
              </a:spcAft>
              <a:buClr>
                <a:schemeClr val="dk1"/>
              </a:buClr>
              <a:buSzPts val="1700"/>
              <a:buChar char="•"/>
            </a:pPr>
            <a:r>
              <a:rPr lang="en-US" sz="1700"/>
              <a:t>Puudus või voorus on liigne pärandikesksus</a:t>
            </a:r>
            <a:endParaRPr sz="1700"/>
          </a:p>
          <a:p>
            <a:pPr indent="-228600" lvl="0" marL="228600" rtl="0" algn="l">
              <a:lnSpc>
                <a:spcPct val="90000"/>
              </a:lnSpc>
              <a:spcBef>
                <a:spcPts val="1000"/>
              </a:spcBef>
              <a:spcAft>
                <a:spcPts val="0"/>
              </a:spcAft>
              <a:buClr>
                <a:schemeClr val="dk1"/>
              </a:buClr>
              <a:buSzPts val="1700"/>
              <a:buChar char="•"/>
            </a:pPr>
            <a:r>
              <a:rPr lang="en-US" sz="1700"/>
              <a:t>Kihnu Inseneeria Kool ei edene</a:t>
            </a:r>
            <a:endParaRPr sz="1700"/>
          </a:p>
          <a:p>
            <a:pPr indent="-228600" lvl="0" marL="228600" rtl="0" algn="l">
              <a:lnSpc>
                <a:spcPct val="90000"/>
              </a:lnSpc>
              <a:spcBef>
                <a:spcPts val="1000"/>
              </a:spcBef>
              <a:spcAft>
                <a:spcPts val="0"/>
              </a:spcAft>
              <a:buClr>
                <a:schemeClr val="dk1"/>
              </a:buClr>
              <a:buSzPts val="1700"/>
              <a:buChar char="•"/>
            </a:pPr>
            <a:r>
              <a:rPr lang="en-US" sz="1700"/>
              <a:t>Poistele suunatud huvihariduse võimalused piiratud nt puuduvad võitlusspordi laagrid jms</a:t>
            </a:r>
            <a:endParaRPr sz="1700"/>
          </a:p>
          <a:p>
            <a:pPr indent="-228600" lvl="0" marL="228600" rtl="0" algn="l">
              <a:lnSpc>
                <a:spcPct val="90000"/>
              </a:lnSpc>
              <a:spcBef>
                <a:spcPts val="1000"/>
              </a:spcBef>
              <a:spcAft>
                <a:spcPts val="0"/>
              </a:spcAft>
              <a:buClr>
                <a:schemeClr val="dk1"/>
              </a:buClr>
              <a:buSzPts val="1700"/>
              <a:buChar char="•"/>
            </a:pPr>
            <a:r>
              <a:rPr lang="en-US" sz="1700"/>
              <a:t>Saarele sündimine = hariduslik ebavõrdsus</a:t>
            </a:r>
            <a:endParaRPr sz="1700"/>
          </a:p>
        </p:txBody>
      </p:sp>
      <p:pic>
        <p:nvPicPr>
          <p:cNvPr id="273" name="Google Shape;273;p37"/>
          <p:cNvPicPr preferRelativeResize="0"/>
          <p:nvPr/>
        </p:nvPicPr>
        <p:blipFill rotWithShape="1">
          <a:blip r:embed="rId3">
            <a:alphaModFix/>
          </a:blip>
          <a:srcRect b="-1" l="2197" r="8036" t="0"/>
          <a:stretch/>
        </p:blipFill>
        <p:spPr>
          <a:xfrm>
            <a:off x="4664910" y="640080"/>
            <a:ext cx="6882492" cy="557784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7" name="Shape 277"/>
        <p:cNvGrpSpPr/>
        <p:nvPr/>
      </p:nvGrpSpPr>
      <p:grpSpPr>
        <a:xfrm>
          <a:off x="0" y="0"/>
          <a:ext cx="0" cy="0"/>
          <a:chOff x="0" y="0"/>
          <a:chExt cx="0" cy="0"/>
        </a:xfrm>
      </p:grpSpPr>
      <p:sp>
        <p:nvSpPr>
          <p:cNvPr id="278" name="Google Shape;278;p3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79" name="Google Shape;279;p38"/>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Play"/>
              <a:buNone/>
            </a:pPr>
            <a:r>
              <a:rPr lang="en-US" sz="4200"/>
              <a:t>Suur tänu kuulajatõlõ!</a:t>
            </a:r>
            <a:br>
              <a:rPr lang="en-US" sz="4200"/>
            </a:br>
            <a:endParaRPr sz="4200"/>
          </a:p>
        </p:txBody>
      </p:sp>
      <p:sp>
        <p:nvSpPr>
          <p:cNvPr id="280" name="Google Shape;280;p38"/>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81" name="Google Shape;281;p38"/>
          <p:cNvSpPr txBox="1"/>
          <p:nvPr>
            <p:ph idx="1" type="body"/>
          </p:nvPr>
        </p:nvSpPr>
        <p:spPr>
          <a:xfrm>
            <a:off x="640080" y="2872899"/>
            <a:ext cx="4243589" cy="332066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US" sz="2200"/>
              <a:t>Uiõ-Matu Mare</a:t>
            </a:r>
            <a:endParaRPr/>
          </a:p>
          <a:p>
            <a:pPr indent="-88900" lvl="0" marL="228600" rtl="0" algn="l">
              <a:lnSpc>
                <a:spcPct val="90000"/>
              </a:lnSpc>
              <a:spcBef>
                <a:spcPts val="1000"/>
              </a:spcBef>
              <a:spcAft>
                <a:spcPts val="0"/>
              </a:spcAft>
              <a:buClr>
                <a:schemeClr val="dk1"/>
              </a:buClr>
              <a:buSzPts val="2200"/>
              <a:buNone/>
            </a:pPr>
            <a:r>
              <a:t/>
            </a:r>
            <a:endParaRPr sz="2200"/>
          </a:p>
        </p:txBody>
      </p:sp>
      <p:pic>
        <p:nvPicPr>
          <p:cNvPr descr="A group of women dancing in a room&#10;&#10;AI-generated content may be incorrect." id="282" name="Google Shape;282;p38"/>
          <p:cNvPicPr preferRelativeResize="0"/>
          <p:nvPr/>
        </p:nvPicPr>
        <p:blipFill rotWithShape="1">
          <a:blip r:embed="rId3">
            <a:alphaModFix/>
          </a:blip>
          <a:srcRect b="-2" l="9843" r="16182"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UNESCO taotlus ja tegevuskava</a:t>
            </a:r>
            <a:endParaRPr/>
          </a:p>
        </p:txBody>
      </p:sp>
      <p:sp>
        <p:nvSpPr>
          <p:cNvPr id="97" name="Google Shape;97;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l">
              <a:lnSpc>
                <a:spcPct val="90000"/>
              </a:lnSpc>
              <a:spcBef>
                <a:spcPts val="0"/>
              </a:spcBef>
              <a:spcAft>
                <a:spcPts val="0"/>
              </a:spcAft>
              <a:buClr>
                <a:schemeClr val="dk1"/>
              </a:buClr>
              <a:buSzPct val="100000"/>
              <a:buChar char="•"/>
            </a:pPr>
            <a:r>
              <a:rPr lang="en-US"/>
              <a:t>Kihnu kultuuriruum kanti 2003. aastal UNESCO suulise ja vaimse kultuuripärandi meistriteoste nimekirja. Taotluse lisana esitati laiaulatuslik tegevuskava kultuuripärandi hoolekandeks. Olulisel kohal selles tegevuskavas oli pärandi hoidmine läbi hariduse, nii formaal- kui ka mitteformaalõppena. </a:t>
            </a:r>
            <a:endParaRPr/>
          </a:p>
          <a:p>
            <a:pPr indent="-228600" lvl="0" marL="228600" rtl="0" algn="l">
              <a:lnSpc>
                <a:spcPct val="90000"/>
              </a:lnSpc>
              <a:spcBef>
                <a:spcPts val="1000"/>
              </a:spcBef>
              <a:spcAft>
                <a:spcPts val="0"/>
              </a:spcAft>
              <a:buClr>
                <a:schemeClr val="dk1"/>
              </a:buClr>
              <a:buSzPct val="100000"/>
              <a:buChar char="•"/>
            </a:pPr>
            <a:r>
              <a:rPr lang="en-US"/>
              <a:t>Kooli õppekavasse tuli integreerida traditsioonilise kultuuri õpetamine: kihnu keel ja folkloor, kihnu käsitöö, kihnu laul ja muusikarepertuaar, kihnu floora ja fauna, kihnu ajalugu, kihnu mängud ja merenduse algõpetus. Eesmägiks oli tõsta pärimuskultuuri alast kompetentsi, et korvata kodudes puuduvat või kaduvat. Selle eesmärgi elluviimise eelduseks sai vastavate õpikute ja muude õppematerjalide väljatöötamine.</a:t>
            </a:r>
            <a:endParaRPr/>
          </a:p>
          <a:p>
            <a:pPr indent="-77470" lvl="0" marL="22860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US"/>
              <a:t> </a:t>
            </a:r>
            <a:r>
              <a:rPr lang="en-US" sz="1900"/>
              <a:t>https://unesco.ee/public/Kihnu_Taotluse_tekst_eesti_keeles.pdf</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Kuidas hoida kultuuripärandit?</a:t>
            </a:r>
            <a:endParaRPr/>
          </a:p>
        </p:txBody>
      </p:sp>
      <p:sp>
        <p:nvSpPr>
          <p:cNvPr id="103" name="Google Shape;103;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Pärimuskultuuril põhinev huviharidus UNESCO taotluses prioritiseeris järgnevat: poiste käsitöö, tüdrukute käsitöö, kujutav kunst, folkloor, kodulugu.</a:t>
            </a:r>
            <a:endParaRPr/>
          </a:p>
          <a:p>
            <a:pPr indent="-228600" lvl="0" marL="228600" rtl="0" algn="l">
              <a:lnSpc>
                <a:spcPct val="90000"/>
              </a:lnSpc>
              <a:spcBef>
                <a:spcPts val="1000"/>
              </a:spcBef>
              <a:spcAft>
                <a:spcPts val="0"/>
              </a:spcAft>
              <a:buClr>
                <a:schemeClr val="dk1"/>
              </a:buClr>
              <a:buSzPts val="2800"/>
              <a:buChar char="•"/>
            </a:pPr>
            <a:r>
              <a:rPr lang="en-US"/>
              <a:t>Lisaks oli taotluses märgitud eesmärgina lastelaagrite korraldamine - lastelaagrid suulise ja vaimse pärandi vastu huvi ja austuse kujundamiseks.</a:t>
            </a:r>
            <a:endParaRPr/>
          </a:p>
          <a:p>
            <a:pPr indent="-228600" lvl="0" marL="228600" rtl="0" algn="l">
              <a:lnSpc>
                <a:spcPct val="90000"/>
              </a:lnSpc>
              <a:spcBef>
                <a:spcPts val="1000"/>
              </a:spcBef>
              <a:spcAft>
                <a:spcPts val="0"/>
              </a:spcAft>
              <a:buClr>
                <a:schemeClr val="dk1"/>
              </a:buClr>
              <a:buSzPts val="2800"/>
              <a:buChar char="•"/>
            </a:pPr>
            <a:r>
              <a:rPr lang="en-US"/>
              <a:t>Pärast rõõmustavat uudist UNESCO-st, et Kihnu kultuur on kantud vaimse ja suulise pärandi meistriteoste nimekirja, algas hoogne töö. Tegevuskava asus ellu viima esmalt SA Kihnu Kultuuriruum ja järgneval aastal asutatud SA Kihnu Kultuuri Instituut.</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7"/>
          <p:cNvSpPr txBox="1"/>
          <p:nvPr>
            <p:ph type="title"/>
          </p:nvPr>
        </p:nvSpPr>
        <p:spPr>
          <a:xfrm>
            <a:off x="457201" y="412454"/>
            <a:ext cx="2381250" cy="21018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Play"/>
              <a:buNone/>
            </a:pPr>
            <a:r>
              <a:rPr lang="en-US" sz="2800">
                <a:solidFill>
                  <a:schemeClr val="dk1"/>
                </a:solidFill>
                <a:latin typeface="Play"/>
                <a:ea typeface="Play"/>
                <a:cs typeface="Play"/>
                <a:sym typeface="Play"/>
              </a:rPr>
              <a:t>Huviharidust toetavad tegevused - pärimuslaagrid</a:t>
            </a:r>
            <a:endParaRPr sz="2800">
              <a:solidFill>
                <a:schemeClr val="dk1"/>
              </a:solidFill>
              <a:latin typeface="Play"/>
              <a:ea typeface="Play"/>
              <a:cs typeface="Play"/>
              <a:sym typeface="Play"/>
            </a:endParaRPr>
          </a:p>
        </p:txBody>
      </p:sp>
      <p:sp>
        <p:nvSpPr>
          <p:cNvPr id="109" name="Google Shape;109;p17"/>
          <p:cNvSpPr txBox="1"/>
          <p:nvPr>
            <p:ph idx="2" type="body"/>
          </p:nvPr>
        </p:nvSpPr>
        <p:spPr>
          <a:xfrm>
            <a:off x="3157538" y="412454"/>
            <a:ext cx="3243262" cy="21018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700"/>
              <a:buFont typeface="Arial"/>
              <a:buChar char="•"/>
            </a:pPr>
            <a:r>
              <a:rPr lang="en-US" sz="1700"/>
              <a:t>Kunstilaager</a:t>
            </a:r>
            <a:endParaRPr sz="1700"/>
          </a:p>
          <a:p>
            <a:pPr indent="0" lvl="0" marL="0" rtl="0" algn="l">
              <a:lnSpc>
                <a:spcPct val="90000"/>
              </a:lnSpc>
              <a:spcBef>
                <a:spcPts val="1000"/>
              </a:spcBef>
              <a:spcAft>
                <a:spcPts val="0"/>
              </a:spcAft>
              <a:buClr>
                <a:schemeClr val="dk1"/>
              </a:buClr>
              <a:buSzPts val="1700"/>
              <a:buFont typeface="Arial"/>
              <a:buChar char="•"/>
            </a:pPr>
            <a:r>
              <a:rPr lang="en-US" sz="1700"/>
              <a:t>Pillilaager</a:t>
            </a:r>
            <a:endParaRPr sz="1700"/>
          </a:p>
          <a:p>
            <a:pPr indent="0" lvl="0" marL="0" rtl="0" algn="l">
              <a:lnSpc>
                <a:spcPct val="90000"/>
              </a:lnSpc>
              <a:spcBef>
                <a:spcPts val="1000"/>
              </a:spcBef>
              <a:spcAft>
                <a:spcPts val="0"/>
              </a:spcAft>
              <a:buClr>
                <a:schemeClr val="dk1"/>
              </a:buClr>
              <a:buSzPts val="1700"/>
              <a:buFont typeface="Arial"/>
              <a:buChar char="•"/>
            </a:pPr>
            <a:r>
              <a:rPr lang="en-US" sz="1700"/>
              <a:t>Käsitöö laager</a:t>
            </a:r>
            <a:endParaRPr/>
          </a:p>
          <a:p>
            <a:pPr indent="0" lvl="0" marL="0" rtl="0" algn="l">
              <a:lnSpc>
                <a:spcPct val="90000"/>
              </a:lnSpc>
              <a:spcBef>
                <a:spcPts val="1000"/>
              </a:spcBef>
              <a:spcAft>
                <a:spcPts val="0"/>
              </a:spcAft>
              <a:buClr>
                <a:schemeClr val="dk1"/>
              </a:buClr>
              <a:buSzPts val="1700"/>
              <a:buFont typeface="Arial"/>
              <a:buChar char="•"/>
            </a:pPr>
            <a:r>
              <a:rPr lang="en-US" sz="1700"/>
              <a:t>Pärimuslaager</a:t>
            </a:r>
            <a:endParaRPr sz="1700"/>
          </a:p>
          <a:p>
            <a:pPr indent="107950" lvl="0" marL="0" rtl="0" algn="l">
              <a:lnSpc>
                <a:spcPct val="90000"/>
              </a:lnSpc>
              <a:spcBef>
                <a:spcPts val="1000"/>
              </a:spcBef>
              <a:spcAft>
                <a:spcPts val="0"/>
              </a:spcAft>
              <a:buClr>
                <a:schemeClr val="dk1"/>
              </a:buClr>
              <a:buSzPts val="1700"/>
              <a:buFont typeface="Arial"/>
              <a:buNone/>
            </a:pPr>
            <a:r>
              <a:t/>
            </a:r>
            <a:endParaRPr sz="1700"/>
          </a:p>
          <a:p>
            <a:pPr indent="107950" lvl="0" marL="0" rtl="0" algn="l">
              <a:lnSpc>
                <a:spcPct val="90000"/>
              </a:lnSpc>
              <a:spcBef>
                <a:spcPts val="1000"/>
              </a:spcBef>
              <a:spcAft>
                <a:spcPts val="0"/>
              </a:spcAft>
              <a:buClr>
                <a:schemeClr val="dk1"/>
              </a:buClr>
              <a:buSzPts val="1700"/>
              <a:buFont typeface="Arial"/>
              <a:buNone/>
            </a:pPr>
            <a:r>
              <a:t/>
            </a:r>
            <a:endParaRPr sz="1700"/>
          </a:p>
        </p:txBody>
      </p:sp>
      <p:pic>
        <p:nvPicPr>
          <p:cNvPr id="110" name="Google Shape;110;p17"/>
          <p:cNvPicPr preferRelativeResize="0"/>
          <p:nvPr/>
        </p:nvPicPr>
        <p:blipFill rotWithShape="1">
          <a:blip r:embed="rId3">
            <a:alphaModFix/>
          </a:blip>
          <a:srcRect b="2555" l="0" r="0" t="16239"/>
          <a:stretch/>
        </p:blipFill>
        <p:spPr>
          <a:xfrm>
            <a:off x="20" y="2959630"/>
            <a:ext cx="6400781" cy="3898370"/>
          </a:xfrm>
          <a:prstGeom prst="rect">
            <a:avLst/>
          </a:prstGeom>
          <a:noFill/>
          <a:ln>
            <a:noFill/>
          </a:ln>
        </p:spPr>
      </p:pic>
      <p:pic>
        <p:nvPicPr>
          <p:cNvPr id="111" name="Google Shape;111;p17"/>
          <p:cNvPicPr preferRelativeResize="0"/>
          <p:nvPr>
            <p:ph idx="1" type="body"/>
          </p:nvPr>
        </p:nvPicPr>
        <p:blipFill rotWithShape="1">
          <a:blip r:embed="rId4">
            <a:alphaModFix/>
          </a:blip>
          <a:srcRect b="8163" l="0" r="0" t="0"/>
          <a:stretch/>
        </p:blipFill>
        <p:spPr>
          <a:xfrm>
            <a:off x="6591299" y="1"/>
            <a:ext cx="5600701" cy="6857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
        <p:nvSpPr>
          <p:cNvPr id="116" name="Google Shape;116;p1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7" name="Google Shape;117;p18"/>
          <p:cNvSpPr/>
          <p:nvPr/>
        </p:nvSpPr>
        <p:spPr>
          <a:xfrm>
            <a:off x="554416" y="4218905"/>
            <a:ext cx="11167447" cy="2089317"/>
          </a:xfrm>
          <a:prstGeom prst="rect">
            <a:avLst/>
          </a:prstGeom>
          <a:solidFill>
            <a:schemeClr val="lt1"/>
          </a:solidFill>
          <a:ln cap="flat" cmpd="sng" w="12700">
            <a:solidFill>
              <a:srgbClr val="DEDEDE"/>
            </a:solidFill>
            <a:prstDash val="solid"/>
            <a:miter lim="800000"/>
            <a:headEnd len="sm" w="sm" type="none"/>
            <a:tailEnd len="sm" w="sm" type="none"/>
          </a:ln>
          <a:effectLst>
            <a:outerShdw blurRad="50800" rotWithShape="0" algn="tl" dir="2700000" dist="38100">
              <a:srgbClr val="C5C5C5">
                <a:alpha val="5019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8" name="Google Shape;118;p18"/>
          <p:cNvSpPr txBox="1"/>
          <p:nvPr>
            <p:ph type="title"/>
          </p:nvPr>
        </p:nvSpPr>
        <p:spPr>
          <a:xfrm>
            <a:off x="1051560" y="4440602"/>
            <a:ext cx="3538728" cy="1645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Play"/>
              <a:buNone/>
            </a:pPr>
            <a:r>
              <a:rPr lang="en-US" sz="3200"/>
              <a:t>Pillilaagrid alates 2006 – pärimuskooli asutamine 2013</a:t>
            </a:r>
            <a:endParaRPr/>
          </a:p>
        </p:txBody>
      </p:sp>
      <p:pic>
        <p:nvPicPr>
          <p:cNvPr descr="A person and a child playing violin&#10;&#10;AI-generated content may be incorrect." id="119" name="Google Shape;119;p18"/>
          <p:cNvPicPr preferRelativeResize="0"/>
          <p:nvPr/>
        </p:nvPicPr>
        <p:blipFill rotWithShape="1">
          <a:blip r:embed="rId3">
            <a:alphaModFix/>
          </a:blip>
          <a:srcRect b="2" l="4528" r="3799" t="0"/>
          <a:stretch/>
        </p:blipFill>
        <p:spPr>
          <a:xfrm>
            <a:off x="6" y="10"/>
            <a:ext cx="4884383" cy="3995918"/>
          </a:xfrm>
          <a:prstGeom prst="rect">
            <a:avLst/>
          </a:prstGeom>
          <a:noFill/>
          <a:ln>
            <a:noFill/>
          </a:ln>
        </p:spPr>
      </p:pic>
      <p:pic>
        <p:nvPicPr>
          <p:cNvPr descr="A group of girls playing instruments&#10;&#10;AI-generated content may be incorrect." id="120" name="Google Shape;120;p18"/>
          <p:cNvPicPr preferRelativeResize="0"/>
          <p:nvPr/>
        </p:nvPicPr>
        <p:blipFill rotWithShape="1">
          <a:blip r:embed="rId4">
            <a:alphaModFix/>
          </a:blip>
          <a:srcRect b="12571" l="0" r="1" t="12570"/>
          <a:stretch/>
        </p:blipFill>
        <p:spPr>
          <a:xfrm>
            <a:off x="5074877" y="10"/>
            <a:ext cx="7117118" cy="3995918"/>
          </a:xfrm>
          <a:prstGeom prst="rect">
            <a:avLst/>
          </a:prstGeom>
          <a:noFill/>
          <a:ln>
            <a:noFill/>
          </a:ln>
        </p:spPr>
      </p:pic>
      <p:sp>
        <p:nvSpPr>
          <p:cNvPr id="121" name="Google Shape;121;p18"/>
          <p:cNvSpPr/>
          <p:nvPr/>
        </p:nvSpPr>
        <p:spPr>
          <a:xfrm>
            <a:off x="490408" y="4911519"/>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2" name="Google Shape;122;p18"/>
          <p:cNvSpPr/>
          <p:nvPr/>
        </p:nvSpPr>
        <p:spPr>
          <a:xfrm rot="5400000">
            <a:off x="4243541" y="5254418"/>
            <a:ext cx="1463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3" name="Google Shape;123;p18"/>
          <p:cNvSpPr txBox="1"/>
          <p:nvPr>
            <p:ph idx="1" type="body"/>
          </p:nvPr>
        </p:nvSpPr>
        <p:spPr>
          <a:xfrm>
            <a:off x="5349240" y="4440602"/>
            <a:ext cx="6007608" cy="164592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https://www.kultuuriruum.ee/kihnu-parimuskool/</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p19"/>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group of people wearing traditional clothing&#10;&#10;AI-generated content may be incorrect." id="129" name="Google Shape;129;p19"/>
          <p:cNvPicPr preferRelativeResize="0"/>
          <p:nvPr>
            <p:ph idx="1" type="body"/>
          </p:nvPr>
        </p:nvPicPr>
        <p:blipFill rotWithShape="1">
          <a:blip r:embed="rId3">
            <a:alphaModFix/>
          </a:blip>
          <a:srcRect b="7385" l="0" r="0" t="17629"/>
          <a:stretch/>
        </p:blipFill>
        <p:spPr>
          <a:xfrm>
            <a:off x="20" y="1282"/>
            <a:ext cx="12191980" cy="685671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pic>
        <p:nvPicPr>
          <p:cNvPr descr="A group of women wearing traditional clothing&#10;&#10;AI-generated content may be incorrect." id="134" name="Google Shape;134;p20"/>
          <p:cNvPicPr preferRelativeResize="0"/>
          <p:nvPr>
            <p:ph idx="1" type="body"/>
          </p:nvPr>
        </p:nvPicPr>
        <p:blipFill rotWithShape="1">
          <a:blip r:embed="rId3">
            <a:alphaModFix/>
          </a:blip>
          <a:srcRect b="5068" l="0" r="0" t="19932"/>
          <a:stretch/>
        </p:blipFill>
        <p:spPr>
          <a:xfrm>
            <a:off x="20" y="10"/>
            <a:ext cx="12191980" cy="6857990"/>
          </a:xfrm>
          <a:prstGeom prst="rect">
            <a:avLst/>
          </a:prstGeom>
          <a:noFill/>
          <a:ln>
            <a:noFill/>
          </a:ln>
        </p:spPr>
      </p:pic>
      <p:sp>
        <p:nvSpPr>
          <p:cNvPr id="135" name="Google Shape;135;p20"/>
          <p:cNvSpPr/>
          <p:nvPr/>
        </p:nvSpPr>
        <p:spPr>
          <a:xfrm>
            <a:off x="0" y="5320142"/>
            <a:ext cx="12192000" cy="736551"/>
          </a:xfrm>
          <a:prstGeom prst="rect">
            <a:avLst/>
          </a:prstGeom>
          <a:solidFill>
            <a:schemeClr val="lt1">
              <a:alpha val="9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6" name="Google Shape;136;p20"/>
          <p:cNvSpPr txBox="1"/>
          <p:nvPr>
            <p:ph type="title"/>
          </p:nvPr>
        </p:nvSpPr>
        <p:spPr>
          <a:xfrm>
            <a:off x="523875" y="5317240"/>
            <a:ext cx="11210925" cy="74483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3600"/>
              <a:buFont typeface="Play"/>
              <a:buNone/>
            </a:pPr>
            <a:r>
              <a:rPr lang="en-US" sz="3600">
                <a:solidFill>
                  <a:srgbClr val="262626"/>
                </a:solidFill>
              </a:rPr>
              <a:t>Rahvusvaheline suhtlemine</a:t>
            </a:r>
            <a:endParaRPr/>
          </a:p>
        </p:txBody>
      </p:sp>
      <p:cxnSp>
        <p:nvCxnSpPr>
          <p:cNvPr id="137" name="Google Shape;137;p20"/>
          <p:cNvCxnSpPr/>
          <p:nvPr/>
        </p:nvCxnSpPr>
        <p:spPr>
          <a:xfrm>
            <a:off x="0" y="5241983"/>
            <a:ext cx="12192000" cy="0"/>
          </a:xfrm>
          <a:prstGeom prst="straightConnector1">
            <a:avLst/>
          </a:prstGeom>
          <a:noFill/>
          <a:ln cap="flat" cmpd="sng" w="41275">
            <a:solidFill>
              <a:schemeClr val="lt1">
                <a:alpha val="90196"/>
              </a:schemeClr>
            </a:solidFill>
            <a:prstDash val="solid"/>
            <a:miter lim="800000"/>
            <a:headEnd len="sm" w="sm" type="none"/>
            <a:tailEnd len="sm" w="sm" type="none"/>
          </a:ln>
        </p:spPr>
      </p:cxnSp>
      <p:cxnSp>
        <p:nvCxnSpPr>
          <p:cNvPr id="138" name="Google Shape;138;p20"/>
          <p:cNvCxnSpPr/>
          <p:nvPr/>
        </p:nvCxnSpPr>
        <p:spPr>
          <a:xfrm>
            <a:off x="0" y="6134852"/>
            <a:ext cx="12192000" cy="0"/>
          </a:xfrm>
          <a:prstGeom prst="straightConnector1">
            <a:avLst/>
          </a:prstGeom>
          <a:noFill/>
          <a:ln cap="flat" cmpd="sng" w="41275">
            <a:solidFill>
              <a:schemeClr val="lt1">
                <a:alpha val="90196"/>
              </a:schemeClr>
            </a:solidFill>
            <a:prstDash val="solid"/>
            <a:miter lim="800000"/>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2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44" name="Google Shape;144;p21"/>
          <p:cNvSpPr txBox="1"/>
          <p:nvPr>
            <p:ph type="title"/>
          </p:nvPr>
        </p:nvSpPr>
        <p:spPr>
          <a:xfrm>
            <a:off x="630936" y="4544570"/>
            <a:ext cx="3344528" cy="17038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Play"/>
              <a:buNone/>
            </a:pPr>
            <a:r>
              <a:rPr lang="en-US" sz="2600"/>
              <a:t>Kunstilaagrid – paarkümmend aastat naivismi propageerimist</a:t>
            </a:r>
            <a:endParaRPr/>
          </a:p>
        </p:txBody>
      </p:sp>
      <p:pic>
        <p:nvPicPr>
          <p:cNvPr descr="A person standing in front of a wall of paintings&#10;&#10;AI-generated content may be incorrect." id="145" name="Google Shape;145;p21"/>
          <p:cNvPicPr preferRelativeResize="0"/>
          <p:nvPr/>
        </p:nvPicPr>
        <p:blipFill rotWithShape="1">
          <a:blip r:embed="rId3">
            <a:alphaModFix/>
          </a:blip>
          <a:srcRect b="7874" l="0" r="-4" t="10875"/>
          <a:stretch/>
        </p:blipFill>
        <p:spPr>
          <a:xfrm>
            <a:off x="20" y="-1"/>
            <a:ext cx="3975444" cy="4306593"/>
          </a:xfrm>
          <a:custGeom>
            <a:rect b="b" l="l" r="r" t="t"/>
            <a:pathLst>
              <a:path extrusionOk="0" h="4365555" w="3975464">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a:ln>
            <a:noFill/>
          </a:ln>
        </p:spPr>
      </p:pic>
      <p:pic>
        <p:nvPicPr>
          <p:cNvPr descr="A painting of a black sheep on a grassy hill&#10;&#10;AI-generated content may be incorrect." id="146" name="Google Shape;146;p21"/>
          <p:cNvPicPr preferRelativeResize="0"/>
          <p:nvPr/>
        </p:nvPicPr>
        <p:blipFill rotWithShape="1">
          <a:blip r:embed="rId4">
            <a:alphaModFix/>
          </a:blip>
          <a:srcRect b="3950" l="0" r="1" t="12647"/>
          <a:stretch/>
        </p:blipFill>
        <p:spPr>
          <a:xfrm>
            <a:off x="4148881" y="-1"/>
            <a:ext cx="3872656" cy="4306594"/>
          </a:xfrm>
          <a:custGeom>
            <a:rect b="b" l="l" r="r" t="t"/>
            <a:pathLst>
              <a:path extrusionOk="0" h="4370715" w="3872656">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noFill/>
          <a:ln>
            <a:noFill/>
          </a:ln>
        </p:spPr>
      </p:pic>
      <p:pic>
        <p:nvPicPr>
          <p:cNvPr descr="A house with many paintings on it&#10;&#10;AI-generated content may be incorrect." id="147" name="Google Shape;147;p21"/>
          <p:cNvPicPr preferRelativeResize="0"/>
          <p:nvPr/>
        </p:nvPicPr>
        <p:blipFill rotWithShape="1">
          <a:blip r:embed="rId5">
            <a:alphaModFix/>
          </a:blip>
          <a:srcRect b="-2" l="20955" r="9435" t="0"/>
          <a:stretch/>
        </p:blipFill>
        <p:spPr>
          <a:xfrm>
            <a:off x="8194953" y="-1"/>
            <a:ext cx="3997047" cy="4306593"/>
          </a:xfrm>
          <a:custGeom>
            <a:rect b="b" l="l" r="r" t="t"/>
            <a:pathLst>
              <a:path extrusionOk="0" h="4358703" w="3997047">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noFill/>
          <a:ln>
            <a:noFill/>
          </a:ln>
        </p:spPr>
      </p:pic>
      <p:sp>
        <p:nvSpPr>
          <p:cNvPr id="148" name="Google Shape;148;p21"/>
          <p:cNvSpPr/>
          <p:nvPr/>
        </p:nvSpPr>
        <p:spPr>
          <a:xfrm rot="5400000">
            <a:off x="3422904" y="5413767"/>
            <a:ext cx="1554480" cy="18288"/>
          </a:xfrm>
          <a:custGeom>
            <a:rect b="b" l="l" r="r" t="t"/>
            <a:pathLst>
              <a:path extrusionOk="0" fill="none" h="18288" w="155448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extrusionOk="0" h="18288" w="155448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49" name="Google Shape;149;p21"/>
          <p:cNvSpPr txBox="1"/>
          <p:nvPr>
            <p:ph idx="1" type="body"/>
          </p:nvPr>
        </p:nvSpPr>
        <p:spPr>
          <a:xfrm>
            <a:off x="4413582" y="4544570"/>
            <a:ext cx="7147481" cy="170383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US" sz="2200"/>
              <a:t>Koostöö Jaak ja Kadri Alesmaa Visnapiga</a:t>
            </a:r>
            <a:endParaRPr sz="22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