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t-E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ja sisu"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 name="Google Shape;19;p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nult pealkiri" type="titleOnly">
  <p:cSld name="TITLE_ONLY">
    <p:spTree>
      <p:nvGrpSpPr>
        <p:cNvPr id="79" name="Shape 79"/>
        <p:cNvGrpSpPr/>
        <p:nvPr/>
      </p:nvGrpSpPr>
      <p:grpSpPr>
        <a:xfrm>
          <a:off x="0" y="0"/>
          <a:ext cx="0" cy="0"/>
          <a:chOff x="0" y="0"/>
          <a:chExt cx="0" cy="0"/>
        </a:xfrm>
      </p:grpSpPr>
      <p:sp>
        <p:nvSpPr>
          <p:cNvPr id="80" name="Google Shape;80;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showMasterSp="0" type="blank">
  <p:cSld name="BLANK">
    <p:spTree>
      <p:nvGrpSpPr>
        <p:cNvPr id="84" name="Shape 84"/>
        <p:cNvGrpSpPr/>
        <p:nvPr/>
      </p:nvGrpSpPr>
      <p:grpSpPr>
        <a:xfrm>
          <a:off x="0" y="0"/>
          <a:ext cx="0" cy="0"/>
          <a:chOff x="0" y="0"/>
          <a:chExt cx="0" cy="0"/>
        </a:xfrm>
      </p:grpSpPr>
      <p:sp>
        <p:nvSpPr>
          <p:cNvPr id="85" name="Google Shape;85;p1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diallkirjaga pilt" showMasterSp="0" type="picTx">
  <p:cSld name="PICTURE_WITH_CAPTION_TEXT">
    <p:spTree>
      <p:nvGrpSpPr>
        <p:cNvPr id="88" name="Shape 88"/>
        <p:cNvGrpSpPr/>
        <p:nvPr/>
      </p:nvGrpSpPr>
      <p:grpSpPr>
        <a:xfrm>
          <a:off x="0" y="0"/>
          <a:ext cx="0" cy="0"/>
          <a:chOff x="0" y="0"/>
          <a:chExt cx="0" cy="0"/>
        </a:xfrm>
      </p:grpSpPr>
      <p:sp>
        <p:nvSpPr>
          <p:cNvPr id="89" name="Google Shape;89;p13"/>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p:nvPr>
            <p:ph idx="2" type="pic"/>
          </p:nvPr>
        </p:nvSpPr>
        <p:spPr>
          <a:xfrm>
            <a:off x="0" y="-1"/>
            <a:ext cx="12188952" cy="4572000"/>
          </a:xfrm>
          <a:prstGeom prst="rect">
            <a:avLst/>
          </a:prstGeom>
          <a:solidFill>
            <a:srgbClr val="C1DF87"/>
          </a:solidFill>
          <a:ln>
            <a:noFill/>
          </a:ln>
        </p:spPr>
      </p:sp>
      <p:sp>
        <p:nvSpPr>
          <p:cNvPr id="91" name="Google Shape;91;p13"/>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92" name="Google Shape;92;p1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cxnSp>
        <p:nvCxnSpPr>
          <p:cNvPr id="95" name="Google Shape;95;p13"/>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el ja vertikaaltekst" type="vertTx">
  <p:cSld name="VERTICAL_TEXT">
    <p:spTree>
      <p:nvGrpSpPr>
        <p:cNvPr id="96" name="Shape 96"/>
        <p:cNvGrpSpPr/>
        <p:nvPr/>
      </p:nvGrpSpPr>
      <p:grpSpPr>
        <a:xfrm>
          <a:off x="0" y="0"/>
          <a:ext cx="0" cy="0"/>
          <a:chOff x="0" y="0"/>
          <a:chExt cx="0" cy="0"/>
        </a:xfrm>
      </p:grpSpPr>
      <p:sp>
        <p:nvSpPr>
          <p:cNvPr id="97" name="Google Shape;97;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body"/>
          </p:nvPr>
        </p:nvSpPr>
        <p:spPr>
          <a:xfrm rot="5400000">
            <a:off x="3872485"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1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altiitel ja tekst" showMasterSp="0" type="vertTitleAndTx">
  <p:cSld name="VERTICAL_TITLE_AND_VERTICAL_TEXT">
    <p:spTree>
      <p:nvGrpSpPr>
        <p:cNvPr id="102" name="Shape 102"/>
        <p:cNvGrpSpPr/>
        <p:nvPr/>
      </p:nvGrpSpPr>
      <p:grpSpPr>
        <a:xfrm>
          <a:off x="0" y="0"/>
          <a:ext cx="0" cy="0"/>
          <a:chOff x="0" y="0"/>
          <a:chExt cx="0" cy="0"/>
        </a:xfrm>
      </p:grpSpPr>
      <p:sp>
        <p:nvSpPr>
          <p:cNvPr id="103" name="Google Shape;103;p15"/>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1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cxnSp>
        <p:nvCxnSpPr>
          <p:cNvPr id="108" name="Google Shape;108;p15"/>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5">
  <p:cSld name="Title, Content 5">
    <p:spTree>
      <p:nvGrpSpPr>
        <p:cNvPr id="22" name="Shape 22"/>
        <p:cNvGrpSpPr/>
        <p:nvPr/>
      </p:nvGrpSpPr>
      <p:grpSpPr>
        <a:xfrm>
          <a:off x="0" y="0"/>
          <a:ext cx="0" cy="0"/>
          <a:chOff x="0" y="0"/>
          <a:chExt cx="0" cy="0"/>
        </a:xfrm>
      </p:grpSpPr>
      <p:sp>
        <p:nvSpPr>
          <p:cNvPr id="23" name="Google Shape;23;p3"/>
          <p:cNvSpPr txBox="1"/>
          <p:nvPr>
            <p:ph type="title"/>
          </p:nvPr>
        </p:nvSpPr>
        <p:spPr>
          <a:xfrm>
            <a:off x="429767" y="640079"/>
            <a:ext cx="4032505" cy="3621024"/>
          </a:xfrm>
          <a:prstGeom prst="rect">
            <a:avLst/>
          </a:prstGeom>
          <a:noFill/>
          <a:ln>
            <a:noFill/>
          </a:ln>
        </p:spPr>
        <p:txBody>
          <a:bodyPr anchorCtr="0" anchor="t" bIns="45700" lIns="91425" spcFirstLastPara="1" rIns="91425" wrap="square" tIns="45700">
            <a:normAutofit/>
          </a:bodyPr>
          <a:lstStyle>
            <a:lvl1pPr lvl="0" algn="l">
              <a:lnSpc>
                <a:spcPct val="80000"/>
              </a:lnSpc>
              <a:spcBef>
                <a:spcPts val="0"/>
              </a:spcBef>
              <a:spcAft>
                <a:spcPts val="0"/>
              </a:spcAft>
              <a:buClr>
                <a:srgbClr val="0C0C0C"/>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5422392" y="640715"/>
            <a:ext cx="5968098" cy="571976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 name="Google Shape;25;p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4">
  <p:cSld name="Title, Content 4">
    <p:spTree>
      <p:nvGrpSpPr>
        <p:cNvPr id="28" name="Shape 28"/>
        <p:cNvGrpSpPr/>
        <p:nvPr/>
      </p:nvGrpSpPr>
      <p:grpSpPr>
        <a:xfrm>
          <a:off x="0" y="0"/>
          <a:ext cx="0" cy="0"/>
          <a:chOff x="0" y="0"/>
          <a:chExt cx="0" cy="0"/>
        </a:xfrm>
      </p:grpSpPr>
      <p:sp>
        <p:nvSpPr>
          <p:cNvPr id="29" name="Google Shape;29;p4"/>
          <p:cNvSpPr txBox="1"/>
          <p:nvPr>
            <p:ph type="title"/>
          </p:nvPr>
        </p:nvSpPr>
        <p:spPr>
          <a:xfrm>
            <a:off x="429768" y="1600200"/>
            <a:ext cx="4142232" cy="4636008"/>
          </a:xfrm>
          <a:prstGeom prst="rect">
            <a:avLst/>
          </a:prstGeom>
          <a:noFill/>
          <a:ln>
            <a:noFill/>
          </a:ln>
        </p:spPr>
        <p:txBody>
          <a:bodyPr anchorCtr="0" anchor="t" bIns="45700" lIns="91425" spcFirstLastPara="1" rIns="91425" wrap="square" tIns="45700">
            <a:normAutofit/>
          </a:bodyPr>
          <a:lstStyle>
            <a:lvl1pPr lvl="0" algn="l">
              <a:lnSpc>
                <a:spcPct val="80000"/>
              </a:lnSpc>
              <a:spcBef>
                <a:spcPts val="0"/>
              </a:spcBef>
              <a:spcAft>
                <a:spcPts val="0"/>
              </a:spcAft>
              <a:buClr>
                <a:srgbClr val="0C0C0C"/>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5422392" y="1600200"/>
            <a:ext cx="5788152" cy="4636008"/>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 name="Google Shape;31;p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6">
  <p:cSld name="Title, Content 6">
    <p:spTree>
      <p:nvGrpSpPr>
        <p:cNvPr id="34" name="Shape 34"/>
        <p:cNvGrpSpPr/>
        <p:nvPr/>
      </p:nvGrpSpPr>
      <p:grpSpPr>
        <a:xfrm>
          <a:off x="0" y="0"/>
          <a:ext cx="0" cy="0"/>
          <a:chOff x="0" y="0"/>
          <a:chExt cx="0" cy="0"/>
        </a:xfrm>
      </p:grpSpPr>
      <p:sp>
        <p:nvSpPr>
          <p:cNvPr id="35" name="Google Shape;35;p5"/>
          <p:cNvSpPr txBox="1"/>
          <p:nvPr>
            <p:ph type="title"/>
          </p:nvPr>
        </p:nvSpPr>
        <p:spPr>
          <a:xfrm>
            <a:off x="429768" y="640080"/>
            <a:ext cx="3493008" cy="3621024"/>
          </a:xfrm>
          <a:prstGeom prst="rect">
            <a:avLst/>
          </a:prstGeom>
          <a:noFill/>
          <a:ln>
            <a:noFill/>
          </a:ln>
        </p:spPr>
        <p:txBody>
          <a:bodyPr anchorCtr="0" anchor="t" bIns="45700" lIns="91425" spcFirstLastPara="1" rIns="91425" wrap="square" tIns="45700">
            <a:normAutofit/>
          </a:bodyPr>
          <a:lstStyle>
            <a:lvl1pPr lvl="0" algn="l">
              <a:lnSpc>
                <a:spcPct val="80000"/>
              </a:lnSpc>
              <a:spcBef>
                <a:spcPts val="0"/>
              </a:spcBef>
              <a:spcAft>
                <a:spcPts val="0"/>
              </a:spcAft>
              <a:buClr>
                <a:srgbClr val="0C0C0C"/>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4425696" y="640080"/>
            <a:ext cx="7159752" cy="5724144"/>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 sisu"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6"/>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disega sisu" type="objTx">
  <p:cSld name="OBJECT_WITH_CAPTION_TEXT">
    <p:spTree>
      <p:nvGrpSpPr>
        <p:cNvPr id="47" name="Shape 47"/>
        <p:cNvGrpSpPr/>
        <p:nvPr/>
      </p:nvGrpSpPr>
      <p:grpSpPr>
        <a:xfrm>
          <a:off x="0" y="0"/>
          <a:ext cx="0" cy="0"/>
          <a:chOff x="0" y="0"/>
          <a:chExt cx="0" cy="0"/>
        </a:xfrm>
      </p:grpSpPr>
      <p:sp>
        <p:nvSpPr>
          <p:cNvPr id="48" name="Google Shape;48;p7"/>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0" name="Google Shape;50;p7"/>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51" name="Google Shape;51;p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elslaid" showMasterSp="0" type="title">
  <p:cSld name="TITLE">
    <p:spTree>
      <p:nvGrpSpPr>
        <p:cNvPr id="54" name="Shape 54"/>
        <p:cNvGrpSpPr/>
        <p:nvPr/>
      </p:nvGrpSpPr>
      <p:grpSpPr>
        <a:xfrm>
          <a:off x="0" y="0"/>
          <a:ext cx="0" cy="0"/>
          <a:chOff x="0" y="0"/>
          <a:chExt cx="0" cy="0"/>
        </a:xfrm>
      </p:grpSpPr>
      <p:sp>
        <p:nvSpPr>
          <p:cNvPr id="55" name="Google Shape;55;p8"/>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57" name="Google Shape;57;p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cxnSp>
        <p:nvCxnSpPr>
          <p:cNvPr id="60" name="Google Shape;60;p8"/>
          <p:cNvCxnSpPr/>
          <p:nvPr/>
        </p:nvCxnSpPr>
        <p:spPr>
          <a:xfrm rot="10800000">
            <a:off x="8386842" y="5264106"/>
            <a:ext cx="0" cy="914400"/>
          </a:xfrm>
          <a:prstGeom prst="straightConnector1">
            <a:avLst/>
          </a:prstGeom>
          <a:noFill/>
          <a:ln cap="flat" cmpd="sng" w="19050">
            <a:solidFill>
              <a:schemeClr val="accent1"/>
            </a:solidFill>
            <a:prstDash val="solid"/>
            <a:round/>
            <a:headEnd len="sm" w="sm" type="none"/>
            <a:tailEnd len="sm" w="sm" type="none"/>
          </a:ln>
        </p:spPr>
      </p:cxnSp>
      <p:sp>
        <p:nvSpPr>
          <p:cNvPr id="61" name="Google Shape;61;p8"/>
          <p:cNvSpPr/>
          <p:nvPr/>
        </p:nvSpPr>
        <p:spPr>
          <a:xfrm>
            <a:off x="0" y="0"/>
            <a:ext cx="12192000" cy="4572001"/>
          </a:xfrm>
          <a:prstGeom prst="rect">
            <a:avLst/>
          </a:prstGeom>
          <a:blipFill rotWithShape="1">
            <a:blip r:embed="rId2">
              <a:alphaModFix/>
            </a:blip>
            <a:tile algn="tl" flip="none" tx="-133350" sx="50000" ty="-6350" sy="50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aotise päis" showMasterSp="0" type="secHead">
  <p:cSld name="SECTION_HEADER">
    <p:spTree>
      <p:nvGrpSpPr>
        <p:cNvPr id="62" name="Shape 62"/>
        <p:cNvGrpSpPr/>
        <p:nvPr/>
      </p:nvGrpSpPr>
      <p:grpSpPr>
        <a:xfrm>
          <a:off x="0" y="0"/>
          <a:ext cx="0" cy="0"/>
          <a:chOff x="0" y="0"/>
          <a:chExt cx="0" cy="0"/>
        </a:xfrm>
      </p:grpSpPr>
      <p:sp>
        <p:nvSpPr>
          <p:cNvPr id="63" name="Google Shape;63;p9"/>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5" name="Google Shape;65;p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cxnSp>
        <p:nvCxnSpPr>
          <p:cNvPr id="68" name="Google Shape;68;p9"/>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
        <p:nvSpPr>
          <p:cNvPr id="69" name="Google Shape;69;p9"/>
          <p:cNvSpPr/>
          <p:nvPr/>
        </p:nvSpPr>
        <p:spPr>
          <a:xfrm>
            <a:off x="0" y="-1"/>
            <a:ext cx="12192000" cy="4572000"/>
          </a:xfrm>
          <a:prstGeom prst="rect">
            <a:avLst/>
          </a:prstGeom>
          <a:blipFill rotWithShape="1">
            <a:blip r:embed="rId2">
              <a:alphaModFix/>
            </a:blip>
            <a:tile algn="tl" flip="none" tx="-133350" sx="50000" ty="-6350" sy="50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type="twoTxTwoObj">
  <p:cSld name="TWO_OBJECTS_WITH_TEXT">
    <p:spTree>
      <p:nvGrpSpPr>
        <p:cNvPr id="70" name="Shape 70"/>
        <p:cNvGrpSpPr/>
        <p:nvPr/>
      </p:nvGrpSpPr>
      <p:grpSpPr>
        <a:xfrm>
          <a:off x="0" y="0"/>
          <a:ext cx="0" cy="0"/>
          <a:chOff x="0" y="0"/>
          <a:chExt cx="0" cy="0"/>
        </a:xfrm>
      </p:grpSpPr>
      <p:sp>
        <p:nvSpPr>
          <p:cNvPr id="71" name="Google Shape;71;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3" name="Google Shape;73;p10"/>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10"/>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5" name="Google Shape;75;p10"/>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1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t-EE"/>
              <a:t>‹#›</a:t>
            </a:fld>
            <a:endParaRPr/>
          </a:p>
        </p:txBody>
      </p:sp>
      <p:cxnSp>
        <p:nvCxnSpPr>
          <p:cNvPr id="15" name="Google Shape;15;p1"/>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title"/>
          </p:nvPr>
        </p:nvSpPr>
        <p:spPr>
          <a:xfrm>
            <a:off x="1889760" y="283463"/>
            <a:ext cx="8377646" cy="2546823"/>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t-EE"/>
              <a:t>RAAMATUILM JA HUVIHARIDUS</a:t>
            </a:r>
            <a:endParaRPr/>
          </a:p>
        </p:txBody>
      </p:sp>
      <p:sp>
        <p:nvSpPr>
          <p:cNvPr id="114" name="Google Shape;114;p16"/>
          <p:cNvSpPr txBox="1"/>
          <p:nvPr/>
        </p:nvSpPr>
        <p:spPr>
          <a:xfrm>
            <a:off x="1889759" y="3351014"/>
            <a:ext cx="88117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1800" u="none" cap="none" strike="noStrike">
                <a:solidFill>
                  <a:schemeClr val="dk1"/>
                </a:solidFill>
                <a:latin typeface="Twentieth Century"/>
                <a:ea typeface="Twentieth Century"/>
                <a:cs typeface="Twentieth Century"/>
                <a:sym typeface="Twentieth Century"/>
              </a:rPr>
              <a:t>Pilguheit huviharidusele läbi lugemisuuringu 2025 andmete </a:t>
            </a:r>
            <a:endParaRPr sz="1800">
              <a:solidFill>
                <a:schemeClr val="dk1"/>
              </a:solidFill>
              <a:latin typeface="Twentieth Century"/>
              <a:ea typeface="Twentieth Century"/>
              <a:cs typeface="Twentieth Century"/>
              <a:sym typeface="Twentieth Century"/>
            </a:endParaRPr>
          </a:p>
        </p:txBody>
      </p:sp>
      <p:sp>
        <p:nvSpPr>
          <p:cNvPr id="115" name="Google Shape;115;p16"/>
          <p:cNvSpPr txBox="1"/>
          <p:nvPr/>
        </p:nvSpPr>
        <p:spPr>
          <a:xfrm>
            <a:off x="1889760" y="4675554"/>
            <a:ext cx="60960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Twentieth Century"/>
                <a:ea typeface="Twentieth Century"/>
                <a:cs typeface="Twentieth Century"/>
                <a:sym typeface="Twentieth Century"/>
              </a:rPr>
              <a:t>Marju Lauristin</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t-EE" sz="1800">
                <a:solidFill>
                  <a:schemeClr val="dk1"/>
                </a:solidFill>
                <a:latin typeface="Twentieth Century"/>
                <a:ea typeface="Twentieth Century"/>
                <a:cs typeface="Twentieth Century"/>
                <a:sym typeface="Twentieth Century"/>
              </a:rPr>
              <a:t>HUNT konverents Pärnus</a:t>
            </a:r>
            <a:endParaRPr/>
          </a:p>
          <a:p>
            <a:pPr indent="0" lvl="0" marL="0" marR="0" rtl="0" algn="l">
              <a:spcBef>
                <a:spcPts val="0"/>
              </a:spcBef>
              <a:spcAft>
                <a:spcPts val="0"/>
              </a:spcAft>
              <a:buNone/>
            </a:pPr>
            <a:r>
              <a:rPr lang="et-EE" sz="1800">
                <a:solidFill>
                  <a:schemeClr val="dk1"/>
                </a:solidFill>
                <a:latin typeface="Twentieth Century"/>
                <a:ea typeface="Twentieth Century"/>
                <a:cs typeface="Twentieth Century"/>
                <a:sym typeface="Twentieth Century"/>
              </a:rPr>
              <a:t>2.märts2026</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5"/>
          <p:cNvPicPr preferRelativeResize="0"/>
          <p:nvPr/>
        </p:nvPicPr>
        <p:blipFill rotWithShape="1">
          <a:blip r:embed="rId3">
            <a:alphaModFix/>
          </a:blip>
          <a:srcRect b="0" l="0" r="0" t="0"/>
          <a:stretch/>
        </p:blipFill>
        <p:spPr>
          <a:xfrm>
            <a:off x="512189" y="2277236"/>
            <a:ext cx="5692503" cy="3999386"/>
          </a:xfrm>
          <a:prstGeom prst="rect">
            <a:avLst/>
          </a:prstGeom>
          <a:noFill/>
          <a:ln>
            <a:noFill/>
          </a:ln>
        </p:spPr>
      </p:pic>
      <p:pic>
        <p:nvPicPr>
          <p:cNvPr id="199" name="Google Shape;199;p25"/>
          <p:cNvPicPr preferRelativeResize="0"/>
          <p:nvPr/>
        </p:nvPicPr>
        <p:blipFill rotWithShape="1">
          <a:blip r:embed="rId4">
            <a:alphaModFix/>
          </a:blip>
          <a:srcRect b="0" l="0" r="0" t="0"/>
          <a:stretch/>
        </p:blipFill>
        <p:spPr>
          <a:xfrm>
            <a:off x="6350164" y="2277236"/>
            <a:ext cx="5329647" cy="4503111"/>
          </a:xfrm>
          <a:prstGeom prst="rect">
            <a:avLst/>
          </a:prstGeom>
          <a:noFill/>
          <a:ln>
            <a:noFill/>
          </a:ln>
        </p:spPr>
      </p:pic>
      <p:sp>
        <p:nvSpPr>
          <p:cNvPr id="200" name="Google Shape;200;p25"/>
          <p:cNvSpPr txBox="1"/>
          <p:nvPr/>
        </p:nvSpPr>
        <p:spPr>
          <a:xfrm>
            <a:off x="571500" y="286079"/>
            <a:ext cx="1110831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2800">
                <a:solidFill>
                  <a:schemeClr val="dk1"/>
                </a:solidFill>
                <a:latin typeface="Twentieth Century"/>
                <a:ea typeface="Twentieth Century"/>
                <a:cs typeface="Twentieth Century"/>
                <a:sym typeface="Twentieth Century"/>
              </a:rPr>
              <a:t>Kõige suuremad on kultuurihuvi  ja lugemisaktiivsuse soolised erinevused. 58% naiste ja ainult 36% meeste jaoks on kultuur nende elus tähtsal kohal. Meeste seas on kaks korda rohkem neid, kes üldse ei loe (M 36%, N 17%)</a:t>
            </a:r>
            <a:endParaRPr sz="2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3600"/>
              <a:buFont typeface="Twentieth Century"/>
              <a:buNone/>
            </a:pPr>
            <a:r>
              <a:rPr lang="et-EE" sz="3600"/>
              <a:t>KULTUURI- JA LUGEMISHUVI PÕLVKONDLIK TAUST</a:t>
            </a:r>
            <a:endParaRPr sz="3600"/>
          </a:p>
        </p:txBody>
      </p:sp>
      <p:sp>
        <p:nvSpPr>
          <p:cNvPr id="206" name="Google Shape;206;p26"/>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lang="et-EE" sz="2400">
                <a:solidFill>
                  <a:srgbClr val="000000"/>
                </a:solidFill>
              </a:rPr>
              <a:t>Uuring ei kinnita arvamust noorte kultuurihuvi ja lugemisaktiivsuse järsust langusest. </a:t>
            </a:r>
            <a:r>
              <a:rPr lang="et-EE" sz="2400"/>
              <a:t>Kultuur on võrdselt tähtsal kohal kõige nooremate (58%)  ja kõige vanemate (59%) elus.</a:t>
            </a:r>
            <a:endParaRPr/>
          </a:p>
          <a:p>
            <a:pPr indent="-152400" lvl="0" marL="91440" rtl="0" algn="l">
              <a:lnSpc>
                <a:spcPct val="90000"/>
              </a:lnSpc>
              <a:spcBef>
                <a:spcPts val="1400"/>
              </a:spcBef>
              <a:spcAft>
                <a:spcPts val="0"/>
              </a:spcAft>
              <a:buSzPts val="2400"/>
              <a:buChar char=" "/>
            </a:pPr>
            <a:r>
              <a:rPr lang="et-EE" sz="2400"/>
              <a:t> Madalaima kultuurihuviga on hoopis keskealised vanuses 40-49 a. Ka  mittelugejaid on kõige enam samas vanusrühmas. Võime  järeldada, et lugemishuvi langus on pigem põlvkondliku, mitte ealise iseloomuga. </a:t>
            </a:r>
            <a:endParaRPr/>
          </a:p>
          <a:p>
            <a:pPr indent="-152400" lvl="0" marL="91440" rtl="0" algn="l">
              <a:lnSpc>
                <a:spcPct val="90000"/>
              </a:lnSpc>
              <a:spcBef>
                <a:spcPts val="1400"/>
              </a:spcBef>
              <a:spcAft>
                <a:spcPts val="0"/>
              </a:spcAft>
              <a:buSzPts val="2400"/>
              <a:buChar char=" "/>
            </a:pPr>
            <a:r>
              <a:rPr lang="et-EE" sz="2400"/>
              <a:t>2011. a  MeeMa uuringus oli kõige vähem lugejaid samas põlvkonnas, kes siis oli 20-29-aastane. See on põlvkond, kelle kooliaeg ja noorus langes 90ndatese aastatesse.</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2800"/>
              <a:buFont typeface="Twentieth Century"/>
              <a:buNone/>
            </a:pPr>
            <a:r>
              <a:rPr lang="et-EE" sz="2800"/>
              <a:t>LUGEMISSAGEDUSE VANUSELINE DÜNAAMIKA: MITTELUGEJATE SUURIM OSAKAAL ON VANUSES 40-49</a:t>
            </a:r>
            <a:endParaRPr sz="2800"/>
          </a:p>
        </p:txBody>
      </p:sp>
      <p:pic>
        <p:nvPicPr>
          <p:cNvPr descr="Pilt, millel on kujutatud tekst, kuvatõmmis, Paralleelne, number&#10;&#10;Tehisintellekti genereeritud sisu ei pruugi olla õige." id="212" name="Google Shape;212;p27"/>
          <p:cNvPicPr preferRelativeResize="0"/>
          <p:nvPr>
            <p:ph idx="1" type="body"/>
          </p:nvPr>
        </p:nvPicPr>
        <p:blipFill rotWithShape="1">
          <a:blip r:embed="rId3">
            <a:alphaModFix/>
          </a:blip>
          <a:srcRect b="0" l="0" r="0" t="0"/>
          <a:stretch/>
        </p:blipFill>
        <p:spPr>
          <a:xfrm>
            <a:off x="1557867" y="1825625"/>
            <a:ext cx="9302044" cy="43513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2800"/>
              <a:buFont typeface="Twentieth Century"/>
              <a:buNone/>
            </a:pPr>
            <a:r>
              <a:rPr lang="et-EE" sz="2800"/>
              <a:t>LUGEMISSAGEDUS ON OTSESELT SEOTUD NII HARIDUSTASEME KUI HARIDUSE TÜÜBIGA. KÕIGE ENAM LOEVAD KÕRGHARITUD, KÕIGE VÄHEM PÕHIHARIDUSEGA VÕI KUTSEHARIDUSEGA INIMESED. KUTSEHARIDUSES ÜLDHARIDUSLIKU OSA SUURENDAMINE PEAKS SEDA MUUTMA</a:t>
            </a:r>
            <a:r>
              <a:rPr lang="et-EE" sz="3200"/>
              <a:t>. </a:t>
            </a:r>
            <a:endParaRPr sz="3200"/>
          </a:p>
        </p:txBody>
      </p:sp>
      <p:pic>
        <p:nvPicPr>
          <p:cNvPr descr="Pilt, millel on kujutatud tekst, kuvatõmmis, Paralleelne, Ristkülik&#10;&#10;Tehisintellekti genereeritud sisu ei pruugi olla õige." id="218" name="Google Shape;218;p28"/>
          <p:cNvPicPr preferRelativeResize="0"/>
          <p:nvPr>
            <p:ph idx="1" type="body"/>
          </p:nvPr>
        </p:nvPicPr>
        <p:blipFill rotWithShape="1">
          <a:blip r:embed="rId3">
            <a:alphaModFix/>
          </a:blip>
          <a:srcRect b="0" l="0" r="0" t="0"/>
          <a:stretch/>
        </p:blipFill>
        <p:spPr>
          <a:xfrm>
            <a:off x="1636889" y="2065867"/>
            <a:ext cx="8613422" cy="41110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349955" y="726528"/>
            <a:ext cx="11740445" cy="7186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2800"/>
              <a:buFont typeface="Twentieth Century"/>
              <a:buNone/>
            </a:pPr>
            <a:r>
              <a:rPr lang="et-EE" sz="2800"/>
              <a:t>LUGEMINE SUURENDAB ELUGA RAHULOLU: MITTE-LUGEJATE JA LUGEJATE MATERIAALSE TOIMETULEKU ERINEVUS ON 7% LUGEJATE KASUKS, SAMAL AJAL ON MITTELUGEJATE SEAS OMA ELUGA MITTE RAHUL  KAKS KORDA ROHKEM VASTAJAID (30%) KUI LUGEJATE SEAS (15%)</a:t>
            </a:r>
            <a:br>
              <a:rPr lang="et-EE" sz="3200"/>
            </a:br>
            <a:endParaRPr sz="3200"/>
          </a:p>
        </p:txBody>
      </p:sp>
      <p:pic>
        <p:nvPicPr>
          <p:cNvPr descr="Pilt, millel on kujutatud tekst, kuvatõmmis, järjekord, Font&#10;&#10;Tehisintellekti genereeritud sisu ei pruugi olla õige." id="225" name="Google Shape;225;p29"/>
          <p:cNvPicPr preferRelativeResize="0"/>
          <p:nvPr>
            <p:ph idx="1" type="body"/>
          </p:nvPr>
        </p:nvPicPr>
        <p:blipFill rotWithShape="1">
          <a:blip r:embed="rId3">
            <a:alphaModFix/>
          </a:blip>
          <a:srcRect b="0" l="0" r="0" t="0"/>
          <a:stretch/>
        </p:blipFill>
        <p:spPr>
          <a:xfrm>
            <a:off x="3217332" y="4120442"/>
            <a:ext cx="8280225" cy="2517420"/>
          </a:xfrm>
          <a:prstGeom prst="rect">
            <a:avLst/>
          </a:prstGeom>
          <a:noFill/>
          <a:ln>
            <a:noFill/>
          </a:ln>
        </p:spPr>
      </p:pic>
      <p:pic>
        <p:nvPicPr>
          <p:cNvPr descr="Pilt, millel on kujutatud tekst, kuvatõmmis, Font, järjekord&#10;&#10;Tehisintellekti genereeritud sisu ei pruugi olla õige." id="226" name="Google Shape;226;p29"/>
          <p:cNvPicPr preferRelativeResize="0"/>
          <p:nvPr/>
        </p:nvPicPr>
        <p:blipFill rotWithShape="1">
          <a:blip r:embed="rId4">
            <a:alphaModFix/>
          </a:blip>
          <a:srcRect b="0" l="0" r="0" t="0"/>
          <a:stretch/>
        </p:blipFill>
        <p:spPr>
          <a:xfrm>
            <a:off x="3217332" y="1557868"/>
            <a:ext cx="8136467" cy="2517419"/>
          </a:xfrm>
          <a:prstGeom prst="rect">
            <a:avLst/>
          </a:prstGeom>
          <a:noFill/>
          <a:ln>
            <a:noFill/>
          </a:ln>
        </p:spPr>
      </p:pic>
      <p:sp>
        <p:nvSpPr>
          <p:cNvPr id="227" name="Google Shape;227;p29"/>
          <p:cNvSpPr txBox="1"/>
          <p:nvPr/>
        </p:nvSpPr>
        <p:spPr>
          <a:xfrm>
            <a:off x="575733" y="2057360"/>
            <a:ext cx="249250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Twentieth Century"/>
                <a:ea typeface="Twentieth Century"/>
                <a:cs typeface="Twentieth Century"/>
                <a:sym typeface="Twentieth Century"/>
              </a:rPr>
              <a:t>Materiaalne toimetulek (% lugejate ja mitte-lugejate seas)</a:t>
            </a:r>
            <a:endParaRPr sz="1800">
              <a:solidFill>
                <a:schemeClr val="dk1"/>
              </a:solidFill>
              <a:latin typeface="Twentieth Century"/>
              <a:ea typeface="Twentieth Century"/>
              <a:cs typeface="Twentieth Century"/>
              <a:sym typeface="Twentieth Century"/>
            </a:endParaRPr>
          </a:p>
        </p:txBody>
      </p:sp>
      <p:sp>
        <p:nvSpPr>
          <p:cNvPr id="228" name="Google Shape;228;p29"/>
          <p:cNvSpPr txBox="1"/>
          <p:nvPr/>
        </p:nvSpPr>
        <p:spPr>
          <a:xfrm>
            <a:off x="575733" y="4516244"/>
            <a:ext cx="264159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Twentieth Century"/>
                <a:ea typeface="Twentieth Century"/>
                <a:cs typeface="Twentieth Century"/>
                <a:sym typeface="Twentieth Century"/>
              </a:rPr>
              <a:t>Eluga rahulolu: % lugejate ja mitte-lugejate seas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2800"/>
              <a:buFont typeface="Twentieth Century"/>
              <a:buNone/>
            </a:pPr>
            <a:r>
              <a:rPr lang="et-EE" sz="2800"/>
              <a:t>LUGEMINE KUI EESTLASTE ELULAADI OSA: LUGEMISE NING KULTUURITARBIMISE MUUDES VORMIDES OSALEMISE NING MUUDE KODUSTE JA KODUVÄLISE TEGEVUSTE SAGEDUSE KLASTERANALÜÜSI ABIL MOODUSTATUD KUUS ELULAADIKLASTRIT  (% KÕIGIST VASTANUTEST)</a:t>
            </a:r>
            <a:endParaRPr sz="2800"/>
          </a:p>
        </p:txBody>
      </p:sp>
      <p:pic>
        <p:nvPicPr>
          <p:cNvPr descr="Pilt, millel on kujutatud tekst, diagramm, kuvatõmmis, ring&#10;&#10;Tehisintellekti genereeritud sisu ei pruugi olla õige." id="234" name="Google Shape;234;p30"/>
          <p:cNvPicPr preferRelativeResize="0"/>
          <p:nvPr>
            <p:ph idx="1" type="body"/>
          </p:nvPr>
        </p:nvPicPr>
        <p:blipFill rotWithShape="1">
          <a:blip r:embed="rId3">
            <a:alphaModFix/>
          </a:blip>
          <a:srcRect b="0" l="0" r="0" t="0"/>
          <a:stretch/>
        </p:blipFill>
        <p:spPr>
          <a:xfrm>
            <a:off x="1166812" y="2591947"/>
            <a:ext cx="9858375" cy="3676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297687" y="1280159"/>
            <a:ext cx="4032505" cy="362102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Twentieth Century"/>
              <a:buNone/>
            </a:pPr>
            <a:r>
              <a:rPr lang="et-EE" sz="3200"/>
              <a:t>KAS LUGEMINE SÕLTUB MAJANDUSLIKUST TOIMETULEKUST?</a:t>
            </a:r>
            <a:br>
              <a:rPr lang="et-EE" sz="3200"/>
            </a:br>
            <a:br>
              <a:rPr lang="et-EE" sz="2700"/>
            </a:br>
            <a:r>
              <a:rPr lang="et-EE" sz="2700" cap="none"/>
              <a:t>Aktiivseid lugejaid on </a:t>
            </a:r>
            <a:br>
              <a:rPr lang="et-EE" sz="2700" cap="none"/>
            </a:br>
            <a:r>
              <a:rPr lang="et-EE" sz="2700" cap="none"/>
              <a:t>2 korda vähem majanduslikes raskustes olevates rühmades</a:t>
            </a:r>
            <a:br>
              <a:rPr lang="et-EE" sz="2700" cap="none"/>
            </a:br>
            <a:br>
              <a:rPr lang="et-EE" sz="2700" cap="none"/>
            </a:br>
            <a:r>
              <a:rPr lang="et-EE" sz="2700" cap="none"/>
              <a:t>Lugemisaktiivsuse kaudu saame leevendada hariduslikku ebavõrdsust</a:t>
            </a:r>
            <a:br>
              <a:rPr b="1" lang="et-EE"/>
            </a:br>
            <a:endParaRPr/>
          </a:p>
        </p:txBody>
      </p:sp>
      <p:pic>
        <p:nvPicPr>
          <p:cNvPr id="240" name="Google Shape;240;p31"/>
          <p:cNvPicPr preferRelativeResize="0"/>
          <p:nvPr/>
        </p:nvPicPr>
        <p:blipFill rotWithShape="1">
          <a:blip r:embed="rId3">
            <a:alphaModFix/>
          </a:blip>
          <a:srcRect b="0" l="0" r="0" t="0"/>
          <a:stretch/>
        </p:blipFill>
        <p:spPr>
          <a:xfrm>
            <a:off x="4632960" y="640715"/>
            <a:ext cx="6757530" cy="57197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type="title"/>
          </p:nvPr>
        </p:nvSpPr>
        <p:spPr>
          <a:xfrm>
            <a:off x="606552" y="913093"/>
            <a:ext cx="3493008" cy="452976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Twentieth Century"/>
              <a:buNone/>
            </a:pPr>
            <a:r>
              <a:rPr lang="et-EE"/>
              <a:t>NOORTE LUGEMISAKTIIVSUS LANGEB PÄRAST KOOLIST LAHKUMIST MÄRGATAVALT </a:t>
            </a:r>
            <a:br>
              <a:rPr lang="et-EE"/>
            </a:br>
            <a:br>
              <a:rPr lang="et-EE"/>
            </a:br>
            <a:br>
              <a:rPr lang="et-EE"/>
            </a:br>
            <a:r>
              <a:rPr lang="et-EE" sz="2200" cap="none"/>
              <a:t>Mittelugejaid on noorte seas siiski kaks korda vähem kui keskealiste hulgas. Aktiivseid lugejaid on noorimas kohordis  33%, keskealiste hulgas 20%. </a:t>
            </a:r>
            <a:br>
              <a:rPr lang="et-EE" sz="2200" cap="none"/>
            </a:br>
            <a:br>
              <a:rPr lang="et-EE" sz="2200" cap="none"/>
            </a:br>
            <a:r>
              <a:rPr lang="et-EE" sz="2200" cap="none"/>
              <a:t>Küll aga loevad noored sagedamini ingliskeelseid raamatuid. </a:t>
            </a:r>
            <a:br>
              <a:rPr lang="et-EE"/>
            </a:br>
            <a:br>
              <a:rPr lang="et-EE"/>
            </a:br>
            <a:br>
              <a:rPr b="1" lang="et-EE"/>
            </a:br>
            <a:endParaRPr/>
          </a:p>
        </p:txBody>
      </p:sp>
      <p:pic>
        <p:nvPicPr>
          <p:cNvPr id="247" name="Google Shape;247;p32"/>
          <p:cNvPicPr preferRelativeResize="0"/>
          <p:nvPr/>
        </p:nvPicPr>
        <p:blipFill rotWithShape="1">
          <a:blip r:embed="rId3">
            <a:alphaModFix/>
          </a:blip>
          <a:srcRect b="0" l="0" r="0" t="0"/>
          <a:stretch/>
        </p:blipFill>
        <p:spPr>
          <a:xfrm>
            <a:off x="4176776" y="640080"/>
            <a:ext cx="7408672" cy="57241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type="title"/>
          </p:nvPr>
        </p:nvSpPr>
        <p:spPr>
          <a:xfrm>
            <a:off x="3616036" y="278524"/>
            <a:ext cx="5932252" cy="62201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2400"/>
              <a:buFont typeface="Twentieth Century"/>
              <a:buNone/>
            </a:pPr>
            <a:r>
              <a:rPr lang="et-EE" sz="2400"/>
              <a:t>KIRJANIKE TUNDMISE PÕLVKONDLIK DÜNAAMIKA </a:t>
            </a:r>
            <a:endParaRPr sz="2400"/>
          </a:p>
        </p:txBody>
      </p:sp>
      <p:pic>
        <p:nvPicPr>
          <p:cNvPr id="253" name="Google Shape;253;p33"/>
          <p:cNvPicPr preferRelativeResize="0"/>
          <p:nvPr/>
        </p:nvPicPr>
        <p:blipFill rotWithShape="1">
          <a:blip r:embed="rId3">
            <a:alphaModFix/>
          </a:blip>
          <a:srcRect b="0" l="0" r="0" t="0"/>
          <a:stretch/>
        </p:blipFill>
        <p:spPr>
          <a:xfrm>
            <a:off x="1232815" y="407276"/>
            <a:ext cx="6642537" cy="6043448"/>
          </a:xfrm>
          <a:prstGeom prst="rect">
            <a:avLst/>
          </a:prstGeom>
          <a:noFill/>
          <a:ln>
            <a:noFill/>
          </a:ln>
        </p:spPr>
      </p:pic>
      <p:sp>
        <p:nvSpPr>
          <p:cNvPr id="254" name="Google Shape;254;p33"/>
          <p:cNvSpPr txBox="1"/>
          <p:nvPr>
            <p:ph idx="2" type="body"/>
          </p:nvPr>
        </p:nvSpPr>
        <p:spPr>
          <a:xfrm>
            <a:off x="8203922" y="1683328"/>
            <a:ext cx="3555124" cy="4306599"/>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1800"/>
              <a:buNone/>
            </a:pPr>
            <a:r>
              <a:rPr lang="et-EE" sz="1800"/>
              <a:t>Kirjanike rühmade tundmise koondindeksite keskmised kohortides:</a:t>
            </a:r>
            <a:endParaRPr/>
          </a:p>
          <a:p>
            <a:pPr indent="0" lvl="0" marL="0" rtl="0" algn="l">
              <a:lnSpc>
                <a:spcPct val="90000"/>
              </a:lnSpc>
              <a:spcBef>
                <a:spcPts val="1400"/>
              </a:spcBef>
              <a:spcAft>
                <a:spcPts val="0"/>
              </a:spcAft>
              <a:buSzPts val="1800"/>
              <a:buNone/>
            </a:pPr>
            <a:r>
              <a:t/>
            </a:r>
            <a:endParaRPr sz="1800"/>
          </a:p>
          <a:p>
            <a:pPr indent="-101600" lvl="0" marL="91440" rtl="0" algn="l">
              <a:lnSpc>
                <a:spcPct val="90000"/>
              </a:lnSpc>
              <a:spcBef>
                <a:spcPts val="1400"/>
              </a:spcBef>
              <a:spcAft>
                <a:spcPts val="0"/>
              </a:spcAft>
              <a:buSzPts val="1600"/>
              <a:buChar char=" "/>
            </a:pPr>
            <a:r>
              <a:rPr lang="et-EE" sz="1600"/>
              <a:t>15-19 -   sünd  2006-2010</a:t>
            </a:r>
            <a:endParaRPr/>
          </a:p>
          <a:p>
            <a:pPr indent="-101600" lvl="0" marL="91440" rtl="0" algn="l">
              <a:lnSpc>
                <a:spcPct val="90000"/>
              </a:lnSpc>
              <a:spcBef>
                <a:spcPts val="1400"/>
              </a:spcBef>
              <a:spcAft>
                <a:spcPts val="0"/>
              </a:spcAft>
              <a:buSzPts val="1600"/>
              <a:buChar char=" "/>
            </a:pPr>
            <a:r>
              <a:rPr lang="et-EE" sz="1600"/>
              <a:t>20-29 -   sünd 1996-2005</a:t>
            </a:r>
            <a:endParaRPr/>
          </a:p>
          <a:p>
            <a:pPr indent="-101600" lvl="0" marL="91440" rtl="0" algn="l">
              <a:lnSpc>
                <a:spcPct val="90000"/>
              </a:lnSpc>
              <a:spcBef>
                <a:spcPts val="1400"/>
              </a:spcBef>
              <a:spcAft>
                <a:spcPts val="0"/>
              </a:spcAft>
              <a:buSzPts val="1600"/>
              <a:buChar char=" "/>
            </a:pPr>
            <a:r>
              <a:rPr lang="et-EE" sz="1600"/>
              <a:t>30-39 -   sünd 1986-1995</a:t>
            </a:r>
            <a:endParaRPr/>
          </a:p>
          <a:p>
            <a:pPr indent="-101600" lvl="0" marL="91440" rtl="0" algn="l">
              <a:lnSpc>
                <a:spcPct val="90000"/>
              </a:lnSpc>
              <a:spcBef>
                <a:spcPts val="1400"/>
              </a:spcBef>
              <a:spcAft>
                <a:spcPts val="0"/>
              </a:spcAft>
              <a:buSzPts val="1600"/>
              <a:buChar char=" "/>
            </a:pPr>
            <a:r>
              <a:rPr lang="et-EE" sz="1600"/>
              <a:t>40-49 -   sünd 1976-1985</a:t>
            </a:r>
            <a:endParaRPr/>
          </a:p>
          <a:p>
            <a:pPr indent="-101600" lvl="0" marL="91440" rtl="0" algn="l">
              <a:lnSpc>
                <a:spcPct val="90000"/>
              </a:lnSpc>
              <a:spcBef>
                <a:spcPts val="1400"/>
              </a:spcBef>
              <a:spcAft>
                <a:spcPts val="0"/>
              </a:spcAft>
              <a:buSzPts val="1600"/>
              <a:buChar char=" "/>
            </a:pPr>
            <a:r>
              <a:rPr lang="et-EE" sz="1600"/>
              <a:t>50-59 -   sünd 1966-1975</a:t>
            </a:r>
            <a:endParaRPr/>
          </a:p>
          <a:p>
            <a:pPr indent="-101600" lvl="0" marL="91440" rtl="0" algn="l">
              <a:lnSpc>
                <a:spcPct val="90000"/>
              </a:lnSpc>
              <a:spcBef>
                <a:spcPts val="1400"/>
              </a:spcBef>
              <a:spcAft>
                <a:spcPts val="0"/>
              </a:spcAft>
              <a:buSzPts val="1600"/>
              <a:buChar char=" "/>
            </a:pPr>
            <a:r>
              <a:rPr lang="et-EE" sz="1600"/>
              <a:t>60-69  -  sünd 1956-1965</a:t>
            </a:r>
            <a:endParaRPr/>
          </a:p>
          <a:p>
            <a:pPr indent="-101600" lvl="0" marL="91440" rtl="0" algn="l">
              <a:lnSpc>
                <a:spcPct val="90000"/>
              </a:lnSpc>
              <a:spcBef>
                <a:spcPts val="1400"/>
              </a:spcBef>
              <a:spcAft>
                <a:spcPts val="0"/>
              </a:spcAft>
              <a:buSzPts val="1600"/>
              <a:buChar char=" "/>
            </a:pPr>
            <a:r>
              <a:rPr lang="et-EE" sz="1600"/>
              <a:t>70-79  -   sünd 1946-1955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txBox="1"/>
          <p:nvPr>
            <p:ph type="title"/>
          </p:nvPr>
        </p:nvSpPr>
        <p:spPr>
          <a:xfrm>
            <a:off x="844731" y="470263"/>
            <a:ext cx="10363200" cy="11430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t-EE"/>
              <a:t>LUGEJAKLASTRID</a:t>
            </a:r>
            <a:endParaRPr/>
          </a:p>
        </p:txBody>
      </p:sp>
      <p:sp>
        <p:nvSpPr>
          <p:cNvPr id="260" name="Google Shape;260;p34"/>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lnSpcReduction="10000"/>
          </a:bodyPr>
          <a:lstStyle/>
          <a:p>
            <a:pPr indent="-152400" lvl="0" marL="91440" rtl="0" algn="l">
              <a:lnSpc>
                <a:spcPct val="90000"/>
              </a:lnSpc>
              <a:spcBef>
                <a:spcPts val="0"/>
              </a:spcBef>
              <a:spcAft>
                <a:spcPts val="0"/>
              </a:spcAft>
              <a:buSzPts val="2400"/>
              <a:buChar char=" "/>
            </a:pPr>
            <a:r>
              <a:rPr lang="et-EE" sz="2400">
                <a:latin typeface="Arial"/>
                <a:ea typeface="Arial"/>
                <a:cs typeface="Arial"/>
                <a:sym typeface="Arial"/>
              </a:rPr>
              <a:t>Lugejatüübid (ehk lugejaklastrid) on arvuti poolt moodustatud lugejate/mittelugejate rühmad sarnaste lugemisaktiivsuse ja lugemispraktikate  ja lugemiseelistuste põhjal. Klastrite moodustamisel arvestati lugemise sagedust, lugemise funktsionaalseid eelistusi, autorite eelistusi, digiaktiivsust </a:t>
            </a:r>
            <a:endParaRPr sz="2400"/>
          </a:p>
          <a:p>
            <a:pPr indent="-152400" lvl="0" marL="91440" rtl="0" algn="l">
              <a:lnSpc>
                <a:spcPct val="90000"/>
              </a:lnSpc>
              <a:spcBef>
                <a:spcPts val="1400"/>
              </a:spcBef>
              <a:spcAft>
                <a:spcPts val="0"/>
              </a:spcAft>
              <a:buSzPts val="2400"/>
              <a:buChar char=" "/>
            </a:pPr>
            <a:r>
              <a:rPr lang="et-EE" sz="2400"/>
              <a:t>Lugejaklastrite moodustamise aluseks olid kultuuri ja lugemise  väärtustamise,  lugemise sageduse, raamatuliikide valiku, raamatueelistuse tegurite ja autorite tundmise indeksid, mille alusel arvuti moodustas omavahel sarnastest vastajatest koosnevad  rühmad e. lugejaklastrid </a:t>
            </a:r>
            <a:endParaRPr/>
          </a:p>
          <a:p>
            <a:pPr indent="-152400" lvl="0" marL="91440" rtl="0" algn="l">
              <a:lnSpc>
                <a:spcPct val="90000"/>
              </a:lnSpc>
              <a:spcBef>
                <a:spcPts val="1400"/>
              </a:spcBef>
              <a:spcAft>
                <a:spcPts val="0"/>
              </a:spcAft>
              <a:buSzPts val="2400"/>
              <a:buChar char=" "/>
            </a:pPr>
            <a:r>
              <a:rPr lang="et-EE" sz="2400"/>
              <a:t>Seejärel iseloomustati neid klastreid nii sotsiaaldemograafilise koosseisu kui raamatute valikut jm lugejakäitumist väljendavate tunnuste alusel </a:t>
            </a:r>
            <a:endParaRPr/>
          </a:p>
          <a:p>
            <a:pPr indent="0" lvl="0" marL="0" rtl="0" algn="l">
              <a:lnSpc>
                <a:spcPct val="90000"/>
              </a:lnSpc>
              <a:spcBef>
                <a:spcPts val="1400"/>
              </a:spcBef>
              <a:spcAft>
                <a:spcPts val="0"/>
              </a:spcAft>
              <a:buSzPts val="2400"/>
              <a:buNone/>
            </a:pPr>
            <a:r>
              <a:t/>
            </a:r>
            <a:endParaRPr sz="2400"/>
          </a:p>
          <a:p>
            <a:pPr indent="0" lvl="0" marL="91440" rtl="0" algn="l">
              <a:lnSpc>
                <a:spcPct val="90000"/>
              </a:lnSpc>
              <a:spcBef>
                <a:spcPts val="1400"/>
              </a:spcBef>
              <a:spcAft>
                <a:spcPts val="0"/>
              </a:spcAft>
              <a:buSzPts val="2000"/>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560396" y="2277960"/>
            <a:ext cx="4032505" cy="362102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C0C0C"/>
              </a:buClr>
              <a:buSzPts val="3200"/>
              <a:buFont typeface="Twentieth Century"/>
              <a:buNone/>
            </a:pPr>
            <a:r>
              <a:rPr lang="et-EE" sz="3200"/>
              <a:t>RAAMATUAASTA  UURING ‘EESTLANE LOEB 2025’</a:t>
            </a:r>
            <a:endParaRPr sz="3200"/>
          </a:p>
        </p:txBody>
      </p:sp>
      <p:sp>
        <p:nvSpPr>
          <p:cNvPr id="121" name="Google Shape;121;p17"/>
          <p:cNvSpPr txBox="1"/>
          <p:nvPr>
            <p:ph idx="1" type="body"/>
          </p:nvPr>
        </p:nvSpPr>
        <p:spPr>
          <a:xfrm>
            <a:off x="4916310" y="1786229"/>
            <a:ext cx="7275690" cy="2775724"/>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lang="et-EE"/>
              <a:t>Uuringu eesmärk on välja tuua üldisi suundumusi ja muutusi eestlaste raamatutarbimises ja lugemishuvides, uurida lugemishuvide ja eelistuste mitmekesisust ning selgitada sotsiaalseid ja kultuurilisi tegureid, mis soodustavad või kahandavad huvi raamatute vastu</a:t>
            </a:r>
            <a:endParaRPr/>
          </a:p>
          <a:p>
            <a:pPr indent="-139700" lvl="0" marL="91440" rtl="0" algn="l">
              <a:lnSpc>
                <a:spcPct val="90000"/>
              </a:lnSpc>
              <a:spcBef>
                <a:spcPts val="1400"/>
              </a:spcBef>
              <a:spcAft>
                <a:spcPts val="0"/>
              </a:spcAft>
              <a:buSzPts val="2200"/>
              <a:buChar char=" "/>
            </a:pPr>
            <a:r>
              <a:rPr lang="et-EE"/>
              <a:t>Uuringu põhiosaks on mais-juunis 2025 toimunud esinduslik küsitlus 15-79 aastaste eestlaste seas. Lisaks tehti fookusgripi arutluis õpetajate, lastevanemate, raamatukoguhoidjate, raamatupoe tötajate ja kirjastajatega</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839788" y="457200"/>
            <a:ext cx="3932237" cy="1537855"/>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4000"/>
              <a:buFont typeface="Twentieth Century"/>
              <a:buNone/>
            </a:pPr>
            <a:r>
              <a:rPr lang="et-EE"/>
              <a:t>LUGEJAKLASTRID </a:t>
            </a:r>
            <a:endParaRPr/>
          </a:p>
        </p:txBody>
      </p:sp>
      <p:pic>
        <p:nvPicPr>
          <p:cNvPr id="266" name="Google Shape;266;p35"/>
          <p:cNvPicPr preferRelativeResize="0"/>
          <p:nvPr/>
        </p:nvPicPr>
        <p:blipFill rotWithShape="1">
          <a:blip r:embed="rId3">
            <a:alphaModFix/>
          </a:blip>
          <a:srcRect b="0" l="0" r="0" t="0"/>
          <a:stretch/>
        </p:blipFill>
        <p:spPr>
          <a:xfrm>
            <a:off x="2815936" y="374073"/>
            <a:ext cx="8759537" cy="6026727"/>
          </a:xfrm>
          <a:prstGeom prst="rect">
            <a:avLst/>
          </a:prstGeom>
          <a:noFill/>
          <a:ln>
            <a:noFill/>
          </a:ln>
        </p:spPr>
      </p:pic>
      <p:sp>
        <p:nvSpPr>
          <p:cNvPr id="267" name="Google Shape;267;p35"/>
          <p:cNvSpPr txBox="1"/>
          <p:nvPr>
            <p:ph idx="2" type="body"/>
          </p:nvPr>
        </p:nvSpPr>
        <p:spPr>
          <a:xfrm>
            <a:off x="616527" y="2421081"/>
            <a:ext cx="3545898" cy="3387437"/>
          </a:xfrm>
          <a:prstGeom prst="rect">
            <a:avLst/>
          </a:prstGeom>
          <a:noFill/>
          <a:ln>
            <a:noFill/>
          </a:ln>
        </p:spPr>
        <p:txBody>
          <a:bodyPr anchorCtr="0" anchor="t" bIns="45700" lIns="91425" spcFirstLastPara="1" rIns="91425" wrap="square" tIns="45700">
            <a:normAutofit/>
          </a:bodyPr>
          <a:lstStyle/>
          <a:p>
            <a:pPr indent="0" lvl="0" marL="0" rtl="0" algn="l">
              <a:lnSpc>
                <a:spcPct val="108000"/>
              </a:lnSpc>
              <a:spcBef>
                <a:spcPts val="0"/>
              </a:spcBef>
              <a:spcAft>
                <a:spcPts val="0"/>
              </a:spcAft>
              <a:buSzPts val="1600"/>
              <a:buNone/>
            </a:pPr>
            <a:r>
              <a:rPr lang="et-EE"/>
              <a:t>A- Mitmekülgne aktiivne</a:t>
            </a:r>
            <a:endParaRPr/>
          </a:p>
          <a:p>
            <a:pPr indent="0" lvl="0" marL="0" rtl="0" algn="l">
              <a:lnSpc>
                <a:spcPct val="108000"/>
              </a:lnSpc>
              <a:spcBef>
                <a:spcPts val="800"/>
              </a:spcBef>
              <a:spcAft>
                <a:spcPts val="0"/>
              </a:spcAft>
              <a:buSzPts val="1600"/>
              <a:buNone/>
            </a:pPr>
            <a:r>
              <a:rPr lang="et-EE"/>
              <a:t>B- Ajaviiteline aktiivne</a:t>
            </a:r>
            <a:endParaRPr/>
          </a:p>
          <a:p>
            <a:pPr indent="0" lvl="0" marL="0" rtl="0" algn="l">
              <a:lnSpc>
                <a:spcPct val="108000"/>
              </a:lnSpc>
              <a:spcBef>
                <a:spcPts val="800"/>
              </a:spcBef>
              <a:spcAft>
                <a:spcPts val="0"/>
              </a:spcAft>
              <a:buSzPts val="1600"/>
              <a:buNone/>
            </a:pPr>
            <a:r>
              <a:rPr lang="et-EE"/>
              <a:t>C-Teabehuviline mõõdukas</a:t>
            </a:r>
            <a:endParaRPr/>
          </a:p>
          <a:p>
            <a:pPr indent="0" lvl="0" marL="0" rtl="0" algn="l">
              <a:lnSpc>
                <a:spcPct val="108000"/>
              </a:lnSpc>
              <a:spcBef>
                <a:spcPts val="800"/>
              </a:spcBef>
              <a:spcAft>
                <a:spcPts val="0"/>
              </a:spcAft>
              <a:buSzPts val="1600"/>
              <a:buNone/>
            </a:pPr>
            <a:r>
              <a:rPr lang="et-EE"/>
              <a:t>D-  TV-keskne mõõdukas</a:t>
            </a:r>
            <a:endParaRPr/>
          </a:p>
          <a:p>
            <a:pPr indent="0" lvl="0" marL="0" rtl="0" algn="l">
              <a:lnSpc>
                <a:spcPct val="108000"/>
              </a:lnSpc>
              <a:spcBef>
                <a:spcPts val="800"/>
              </a:spcBef>
              <a:spcAft>
                <a:spcPts val="0"/>
              </a:spcAft>
              <a:buSzPts val="1600"/>
              <a:buNone/>
            </a:pPr>
            <a:r>
              <a:rPr lang="et-EE"/>
              <a:t>E- Digikeskne passiivne</a:t>
            </a:r>
            <a:endParaRPr/>
          </a:p>
          <a:p>
            <a:pPr indent="0" lvl="0" marL="0" rtl="0" algn="l">
              <a:lnSpc>
                <a:spcPct val="108000"/>
              </a:lnSpc>
              <a:spcBef>
                <a:spcPts val="800"/>
              </a:spcBef>
              <a:spcAft>
                <a:spcPts val="0"/>
              </a:spcAft>
              <a:buSzPts val="1600"/>
              <a:buNone/>
            </a:pPr>
            <a:r>
              <a:rPr lang="et-EE"/>
              <a:t>F- Digikeskne aktiivne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723401" y="2437311"/>
            <a:ext cx="3932237" cy="2274026"/>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2400"/>
              <a:buFont typeface="Twentieth Century"/>
              <a:buNone/>
            </a:pPr>
            <a:r>
              <a:rPr lang="et-EE" sz="2400"/>
              <a:t>LUGEJAKLASTRITE LEVIKU MUSTER  EARÜHMADES TOOB ESILE PÕLVKONDLIKU PÖÖRDE LUGEMISPRAKTIKATES</a:t>
            </a:r>
            <a:br>
              <a:rPr lang="et-EE" sz="2400"/>
            </a:br>
            <a:br>
              <a:rPr lang="et-EE" sz="2400"/>
            </a:br>
            <a:endParaRPr sz="2400"/>
          </a:p>
        </p:txBody>
      </p:sp>
      <p:pic>
        <p:nvPicPr>
          <p:cNvPr id="273" name="Google Shape;273;p36"/>
          <p:cNvPicPr preferRelativeResize="0"/>
          <p:nvPr/>
        </p:nvPicPr>
        <p:blipFill rotWithShape="1">
          <a:blip r:embed="rId3">
            <a:alphaModFix/>
          </a:blip>
          <a:srcRect b="0" l="0" r="0" t="0"/>
          <a:stretch/>
        </p:blipFill>
        <p:spPr>
          <a:xfrm>
            <a:off x="5715000" y="822325"/>
            <a:ext cx="5678488" cy="5184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t-EE"/>
              <a:t>NOORED LUGEJAD</a:t>
            </a:r>
            <a:endParaRPr/>
          </a:p>
        </p:txBody>
      </p:sp>
      <p:sp>
        <p:nvSpPr>
          <p:cNvPr id="279" name="Google Shape;279;p37"/>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lang="et-EE">
                <a:latin typeface="Arial"/>
                <a:ea typeface="Arial"/>
                <a:cs typeface="Arial"/>
                <a:sym typeface="Arial"/>
              </a:rPr>
              <a:t>Noorimas earühmas taandub vanemates  earühmades enim  levinud ajaviite- ja tarbelugemine (klastrid B,C ja D), asendudes mitmesuguste  digipraktikatega (klastrid E ja F). Samas on üle poole ’diginoortest’ ka aktiivsed lugejad (klasterid A ja  E) </a:t>
            </a:r>
            <a:endParaRPr/>
          </a:p>
          <a:p>
            <a:pPr indent="-129222" lvl="0" marL="91440" rtl="0" algn="l">
              <a:lnSpc>
                <a:spcPct val="90000"/>
              </a:lnSpc>
              <a:spcBef>
                <a:spcPts val="1400"/>
              </a:spcBef>
              <a:spcAft>
                <a:spcPts val="0"/>
              </a:spcAft>
              <a:buSzPct val="100000"/>
              <a:buChar char=" "/>
            </a:pPr>
            <a:r>
              <a:rPr lang="et-EE">
                <a:latin typeface="Arial"/>
                <a:ea typeface="Arial"/>
                <a:cs typeface="Arial"/>
                <a:sym typeface="Arial"/>
              </a:rPr>
              <a:t>Aktiivsete digilugejate  klastri E lugemispraktikad erinevad suuresti traditsiooniliste aktiivsete lugejate omast (klaster A), näiteks eelistatakse eestikeelsele kirjandusele ingliskeelse kultuuriruumi formaate (’romance ’, ’fantasy’ , ’fan-fiction’ )  ja ingliskeelseid kultusteoseid</a:t>
            </a:r>
            <a:endParaRPr/>
          </a:p>
          <a:p>
            <a:pPr indent="-129222" lvl="0" marL="91440" rtl="0" algn="l">
              <a:lnSpc>
                <a:spcPct val="90000"/>
              </a:lnSpc>
              <a:spcBef>
                <a:spcPts val="1400"/>
              </a:spcBef>
              <a:spcAft>
                <a:spcPts val="0"/>
              </a:spcAft>
              <a:buSzPct val="100000"/>
              <a:buChar char=" "/>
            </a:pPr>
            <a:r>
              <a:rPr lang="et-EE">
                <a:latin typeface="Arial"/>
                <a:ea typeface="Arial"/>
                <a:cs typeface="Arial"/>
                <a:sym typeface="Arial"/>
              </a:rPr>
              <a:t> Ehkki ka noorte seas  tunnistatakse paberraamatu kultuurilist väärtust, on siin rohkem ekraanilt lugejaid, samuti kasutatakse aktiivselt rahvusvahelisi raamatuplatvorme ja harrastatakse välismaalt e-raamatute ostmist</a:t>
            </a:r>
            <a:endParaRPr/>
          </a:p>
          <a:p>
            <a:pPr indent="-129222" lvl="0" marL="91440" rtl="0" algn="l">
              <a:lnSpc>
                <a:spcPct val="90000"/>
              </a:lnSpc>
              <a:spcBef>
                <a:spcPts val="1400"/>
              </a:spcBef>
              <a:spcAft>
                <a:spcPts val="0"/>
              </a:spcAft>
              <a:buSzPct val="100000"/>
              <a:buChar char=" "/>
            </a:pPr>
            <a:r>
              <a:rPr lang="et-EE">
                <a:latin typeface="Arial"/>
                <a:ea typeface="Arial"/>
                <a:cs typeface="Arial"/>
                <a:sym typeface="Arial"/>
              </a:rPr>
              <a:t>Noorte lugemiselamuse  kujunemisel on arvatavasti esiplaanil sisse elamine (visuaalset) kujutlusvõimet haaravatesse  ja identiteeti loovatesse fantaasiamaailmadesse, autoritele pööratake tähelepanu vähem  </a:t>
            </a:r>
            <a:endParaRPr>
              <a:latin typeface="Arial"/>
              <a:ea typeface="Arial"/>
              <a:cs typeface="Arial"/>
              <a:sym typeface="Arial"/>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type="title"/>
          </p:nvPr>
        </p:nvSpPr>
        <p:spPr>
          <a:xfrm>
            <a:off x="800308" y="857627"/>
            <a:ext cx="8483600" cy="341589"/>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2000"/>
              <a:buFont typeface="Twentieth Century"/>
              <a:buNone/>
            </a:pPr>
            <a:r>
              <a:rPr lang="et-EE" sz="2000"/>
              <a:t>LUGEMISKLASTRITE OSAKAAL ERINEVAS VANUSES VASTAJATE PUHUL </a:t>
            </a:r>
            <a:endParaRPr sz="2000"/>
          </a:p>
        </p:txBody>
      </p:sp>
      <p:pic>
        <p:nvPicPr>
          <p:cNvPr id="286" name="Google Shape;286;p38"/>
          <p:cNvPicPr preferRelativeResize="0"/>
          <p:nvPr/>
        </p:nvPicPr>
        <p:blipFill rotWithShape="1">
          <a:blip r:embed="rId3">
            <a:alphaModFix/>
          </a:blip>
          <a:srcRect b="0" l="0" r="0" t="0"/>
          <a:stretch/>
        </p:blipFill>
        <p:spPr>
          <a:xfrm>
            <a:off x="169956" y="723989"/>
            <a:ext cx="3957786" cy="5193213"/>
          </a:xfrm>
          <a:prstGeom prst="rect">
            <a:avLst/>
          </a:prstGeom>
          <a:noFill/>
          <a:ln>
            <a:noFill/>
          </a:ln>
        </p:spPr>
      </p:pic>
      <p:pic>
        <p:nvPicPr>
          <p:cNvPr id="287" name="Google Shape;287;p38"/>
          <p:cNvPicPr preferRelativeResize="0"/>
          <p:nvPr/>
        </p:nvPicPr>
        <p:blipFill rotWithShape="1">
          <a:blip r:embed="rId4">
            <a:alphaModFix/>
          </a:blip>
          <a:srcRect b="0" l="0" r="0" t="0"/>
          <a:stretch/>
        </p:blipFill>
        <p:spPr>
          <a:xfrm>
            <a:off x="3704244" y="1033822"/>
            <a:ext cx="2814320" cy="3629618"/>
          </a:xfrm>
          <a:prstGeom prst="rect">
            <a:avLst/>
          </a:prstGeom>
          <a:noFill/>
          <a:ln>
            <a:noFill/>
          </a:ln>
        </p:spPr>
      </p:pic>
      <p:pic>
        <p:nvPicPr>
          <p:cNvPr id="288" name="Google Shape;288;p38"/>
          <p:cNvPicPr preferRelativeResize="0"/>
          <p:nvPr/>
        </p:nvPicPr>
        <p:blipFill rotWithShape="1">
          <a:blip r:embed="rId5">
            <a:alphaModFix/>
          </a:blip>
          <a:srcRect b="0" l="0" r="0" t="0"/>
          <a:stretch/>
        </p:blipFill>
        <p:spPr>
          <a:xfrm>
            <a:off x="5229913" y="1221891"/>
            <a:ext cx="2739167" cy="2607135"/>
          </a:xfrm>
          <a:prstGeom prst="rect">
            <a:avLst/>
          </a:prstGeom>
          <a:noFill/>
          <a:ln>
            <a:noFill/>
          </a:ln>
        </p:spPr>
      </p:pic>
      <p:pic>
        <p:nvPicPr>
          <p:cNvPr id="289" name="Google Shape;289;p38"/>
          <p:cNvPicPr preferRelativeResize="0"/>
          <p:nvPr/>
        </p:nvPicPr>
        <p:blipFill rotWithShape="1">
          <a:blip r:embed="rId6">
            <a:alphaModFix/>
          </a:blip>
          <a:srcRect b="0" l="0" r="0" t="0"/>
          <a:stretch/>
        </p:blipFill>
        <p:spPr>
          <a:xfrm>
            <a:off x="1882219" y="3747268"/>
            <a:ext cx="2895253" cy="2399213"/>
          </a:xfrm>
          <a:prstGeom prst="rect">
            <a:avLst/>
          </a:prstGeom>
          <a:noFill/>
          <a:ln>
            <a:noFill/>
          </a:ln>
        </p:spPr>
      </p:pic>
      <p:pic>
        <p:nvPicPr>
          <p:cNvPr id="290" name="Google Shape;290;p38"/>
          <p:cNvPicPr preferRelativeResize="0"/>
          <p:nvPr/>
        </p:nvPicPr>
        <p:blipFill rotWithShape="1">
          <a:blip r:embed="rId7">
            <a:alphaModFix/>
          </a:blip>
          <a:srcRect b="0" l="0" r="0" t="0"/>
          <a:stretch/>
        </p:blipFill>
        <p:spPr>
          <a:xfrm>
            <a:off x="3623311" y="3696259"/>
            <a:ext cx="2895253" cy="2407794"/>
          </a:xfrm>
          <a:prstGeom prst="rect">
            <a:avLst/>
          </a:prstGeom>
          <a:noFill/>
          <a:ln>
            <a:noFill/>
          </a:ln>
        </p:spPr>
      </p:pic>
      <p:pic>
        <p:nvPicPr>
          <p:cNvPr id="291" name="Google Shape;291;p38"/>
          <p:cNvPicPr preferRelativeResize="0"/>
          <p:nvPr/>
        </p:nvPicPr>
        <p:blipFill rotWithShape="1">
          <a:blip r:embed="rId8">
            <a:alphaModFix/>
          </a:blip>
          <a:srcRect b="0" l="0" r="0" t="0"/>
          <a:stretch/>
        </p:blipFill>
        <p:spPr>
          <a:xfrm>
            <a:off x="5470329" y="3966072"/>
            <a:ext cx="3566160" cy="2591159"/>
          </a:xfrm>
          <a:prstGeom prst="rect">
            <a:avLst/>
          </a:prstGeom>
          <a:noFill/>
          <a:ln>
            <a:noFill/>
          </a:ln>
        </p:spPr>
      </p:pic>
      <p:sp>
        <p:nvSpPr>
          <p:cNvPr id="292" name="Google Shape;292;p38"/>
          <p:cNvSpPr txBox="1"/>
          <p:nvPr/>
        </p:nvSpPr>
        <p:spPr>
          <a:xfrm>
            <a:off x="8311760" y="607947"/>
            <a:ext cx="3566160" cy="62786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t-EE" sz="2000" u="none" cap="none" strike="noStrike">
                <a:solidFill>
                  <a:srgbClr val="000000"/>
                </a:solidFill>
                <a:latin typeface="Arial"/>
                <a:ea typeface="Arial"/>
                <a:cs typeface="Arial"/>
                <a:sym typeface="Arial"/>
              </a:rPr>
              <a:t>  </a:t>
            </a:r>
            <a:endParaRPr/>
          </a:p>
          <a:p>
            <a:pPr indent="-285750" lvl="0" marL="285750" marR="0" rtl="0" algn="l">
              <a:lnSpc>
                <a:spcPct val="100000"/>
              </a:lnSpc>
              <a:spcBef>
                <a:spcPts val="0"/>
              </a:spcBef>
              <a:spcAft>
                <a:spcPts val="0"/>
              </a:spcAft>
              <a:buClr>
                <a:srgbClr val="000000"/>
              </a:buClr>
              <a:buSzPts val="1600"/>
              <a:buFont typeface="Arial"/>
              <a:buChar char="•"/>
            </a:pPr>
            <a:r>
              <a:rPr b="0" i="0" lang="et-EE" sz="1600" u="none" cap="none" strike="noStrike">
                <a:solidFill>
                  <a:srgbClr val="000000"/>
                </a:solidFill>
                <a:latin typeface="Arial"/>
                <a:ea typeface="Arial"/>
                <a:cs typeface="Arial"/>
                <a:sym typeface="Arial"/>
              </a:rPr>
              <a:t>Viimasel kolmel aastakümnel on märgata  aktiivse  lugemise taandumist massilisest  ajaviitetegevusest (klastrid B ja C), mis haaras kõiki elanikkonna rühmi, jäädes  spetsiifilisemaks, suuremat pühendumist nõudvaks  huvitegevuseks (klastrid A ja E).</a:t>
            </a:r>
            <a:endParaRPr/>
          </a:p>
          <a:p>
            <a:pPr indent="-285750" lvl="0" marL="285750" marR="0" rtl="0" algn="l">
              <a:lnSpc>
                <a:spcPct val="100000"/>
              </a:lnSpc>
              <a:spcBef>
                <a:spcPts val="0"/>
              </a:spcBef>
              <a:spcAft>
                <a:spcPts val="0"/>
              </a:spcAft>
              <a:buClr>
                <a:srgbClr val="000000"/>
              </a:buClr>
              <a:buSzPts val="1600"/>
              <a:buFont typeface="Arial"/>
              <a:buChar char="•"/>
            </a:pPr>
            <a:r>
              <a:rPr b="0" i="0" lang="et-EE" sz="1600" u="none" cap="none" strike="noStrike">
                <a:solidFill>
                  <a:srgbClr val="000000"/>
                </a:solidFill>
                <a:latin typeface="Arial"/>
                <a:ea typeface="Arial"/>
                <a:cs typeface="Arial"/>
                <a:sym typeface="Arial"/>
              </a:rPr>
              <a:t> Lugemisest jäävad järjest enam eemale väikese kultuurihuviga vanemad ja keskealised inimesed (D) ning ainult  sotsiaalmeediale  orienteeritud nooremad (F) rühmad</a:t>
            </a:r>
            <a:endParaRPr/>
          </a:p>
          <a:p>
            <a:pPr indent="-285750" lvl="0" marL="285750" marR="0" rtl="0" algn="l">
              <a:lnSpc>
                <a:spcPct val="100000"/>
              </a:lnSpc>
              <a:spcBef>
                <a:spcPts val="0"/>
              </a:spcBef>
              <a:spcAft>
                <a:spcPts val="0"/>
              </a:spcAft>
              <a:buClr>
                <a:srgbClr val="000000"/>
              </a:buClr>
              <a:buSzPts val="1600"/>
              <a:buFont typeface="Arial"/>
              <a:buChar char="•"/>
            </a:pPr>
            <a:r>
              <a:rPr b="0" i="0" lang="et-EE" sz="1600" u="none" cap="none" strike="noStrike">
                <a:solidFill>
                  <a:srgbClr val="000000"/>
                </a:solidFill>
                <a:latin typeface="Arial"/>
                <a:ea typeface="Arial"/>
                <a:cs typeface="Arial"/>
                <a:sym typeface="Arial"/>
              </a:rPr>
              <a:t>Tähelepanuväärne on aktiivse ja mitmekülgsete lugemishuvidega klastri A püsimine samas suurusjärgus läbi kõigi earühmade, tagades   eestikeelsele raamatule stabiilse lugejaskonna</a:t>
            </a:r>
            <a:endParaRPr/>
          </a:p>
          <a:p>
            <a:pPr indent="-285750" lvl="0" marL="285750" marR="0" rtl="0" algn="l">
              <a:lnSpc>
                <a:spcPct val="100000"/>
              </a:lnSpc>
              <a:spcBef>
                <a:spcPts val="0"/>
              </a:spcBef>
              <a:spcAft>
                <a:spcPts val="0"/>
              </a:spcAft>
              <a:buClr>
                <a:srgbClr val="000000"/>
              </a:buClr>
              <a:buSzPts val="1600"/>
              <a:buFont typeface="Arial"/>
              <a:buChar char="•"/>
            </a:pPr>
            <a:r>
              <a:rPr b="0" i="0" lang="et-EE" sz="1600" u="none" cap="none" strike="noStrike">
                <a:solidFill>
                  <a:srgbClr val="000000"/>
                </a:solidFill>
                <a:latin typeface="Arial"/>
                <a:ea typeface="Arial"/>
                <a:cs typeface="Arial"/>
                <a:sym typeface="Arial"/>
              </a:rPr>
              <a:t>Erilist tähelepanu nõuab noorte aktiivsete lugejate E- klastri liikumine eestikeelsest raamatuilmast ingliskeelsesse</a:t>
            </a:r>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8"/>
          <p:cNvSpPr txBox="1"/>
          <p:nvPr/>
        </p:nvSpPr>
        <p:spPr>
          <a:xfrm>
            <a:off x="1378527" y="175981"/>
            <a:ext cx="943494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t-EE" sz="2800" u="none" cap="none" strike="noStrike">
                <a:solidFill>
                  <a:srgbClr val="000000"/>
                </a:solidFill>
                <a:latin typeface="Arial"/>
                <a:ea typeface="Arial"/>
                <a:cs typeface="Arial"/>
                <a:sym typeface="Arial"/>
              </a:rPr>
              <a:t>Lugemise tähenduse ja leviku  põlvkondlik muutumine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4000"/>
              <a:buFont typeface="Arial"/>
              <a:buNone/>
            </a:pPr>
            <a:r>
              <a:rPr lang="et-EE" sz="4000">
                <a:latin typeface="Arial"/>
                <a:ea typeface="Arial"/>
                <a:cs typeface="Arial"/>
                <a:sym typeface="Arial"/>
              </a:rPr>
              <a:t>NOORTE LUGEMISHUVI JA AKTIIVSUSE ARENDAMISE EESMÄRGID JA VÕIMALUSED HUVIHARIDUSES </a:t>
            </a:r>
            <a:br>
              <a:rPr lang="et-EE" sz="4000">
                <a:latin typeface="Arial"/>
                <a:ea typeface="Arial"/>
                <a:cs typeface="Arial"/>
                <a:sym typeface="Arial"/>
              </a:rPr>
            </a:br>
            <a:endParaRPr sz="4000"/>
          </a:p>
        </p:txBody>
      </p:sp>
      <p:sp>
        <p:nvSpPr>
          <p:cNvPr id="299" name="Google Shape;299;p39"/>
          <p:cNvSpPr txBox="1"/>
          <p:nvPr>
            <p:ph idx="1" type="body"/>
          </p:nvPr>
        </p:nvSpPr>
        <p:spPr>
          <a:xfrm>
            <a:off x="838200" y="1788159"/>
            <a:ext cx="10515600" cy="3816509"/>
          </a:xfrm>
          <a:prstGeom prst="rect">
            <a:avLst/>
          </a:prstGeom>
          <a:noFill/>
          <a:ln>
            <a:noFill/>
          </a:ln>
        </p:spPr>
        <p:txBody>
          <a:bodyPr anchorCtr="0" anchor="t" bIns="45700" lIns="45700" spcFirstLastPara="1" rIns="45700" wrap="square" tIns="45700">
            <a:normAutofit fontScale="77500" lnSpcReduction="20000"/>
          </a:bodyPr>
          <a:lstStyle/>
          <a:p>
            <a:pPr indent="-91440" lvl="0" marL="91440" rtl="0" algn="l">
              <a:lnSpc>
                <a:spcPct val="115000"/>
              </a:lnSpc>
              <a:spcBef>
                <a:spcPts val="0"/>
              </a:spcBef>
              <a:spcAft>
                <a:spcPts val="0"/>
              </a:spcAft>
              <a:buSzPct val="100000"/>
              <a:buNone/>
            </a:pPr>
            <a:r>
              <a:rPr lang="et-EE" sz="2800">
                <a:latin typeface="Arial"/>
                <a:ea typeface="Arial"/>
                <a:cs typeface="Arial"/>
                <a:sym typeface="Arial"/>
              </a:rPr>
              <a:t> </a:t>
            </a:r>
            <a:endParaRPr sz="2800">
              <a:latin typeface="Arial"/>
              <a:ea typeface="Arial"/>
              <a:cs typeface="Arial"/>
              <a:sym typeface="Arial"/>
            </a:endParaRPr>
          </a:p>
          <a:p>
            <a:pPr indent="-342900" lvl="0" marL="342900" rtl="0" algn="l">
              <a:lnSpc>
                <a:spcPct val="115000"/>
              </a:lnSpc>
              <a:spcBef>
                <a:spcPts val="2000"/>
              </a:spcBef>
              <a:spcAft>
                <a:spcPts val="0"/>
              </a:spcAft>
              <a:buSzPct val="100000"/>
              <a:buFont typeface="Twentieth Century"/>
              <a:buAutoNum type="arabicPeriod"/>
            </a:pPr>
            <a:r>
              <a:rPr lang="et-EE" sz="2800">
                <a:latin typeface="Arial"/>
                <a:ea typeface="Arial"/>
                <a:cs typeface="Arial"/>
                <a:sym typeface="Arial"/>
              </a:rPr>
              <a:t>Millised huvitegevuse vormid on võimalik  siduda raamatutega? </a:t>
            </a:r>
            <a:endParaRPr sz="2800"/>
          </a:p>
          <a:p>
            <a:pPr indent="-342900" lvl="0" marL="342900" rtl="0" algn="l">
              <a:lnSpc>
                <a:spcPct val="115000"/>
              </a:lnSpc>
              <a:spcBef>
                <a:spcPts val="1400"/>
              </a:spcBef>
              <a:spcAft>
                <a:spcPts val="0"/>
              </a:spcAft>
              <a:buSzPct val="100000"/>
              <a:buFont typeface="Twentieth Century"/>
              <a:buAutoNum type="arabicPeriod"/>
            </a:pPr>
            <a:r>
              <a:rPr lang="et-EE" sz="2800">
                <a:latin typeface="Arial"/>
                <a:ea typeface="Arial"/>
                <a:cs typeface="Arial"/>
                <a:sym typeface="Arial"/>
              </a:rPr>
              <a:t>Kuidas äratada ja arendada kõigi laste ja noorte lugemisoskust ja lugemishuvi?</a:t>
            </a:r>
            <a:endParaRPr/>
          </a:p>
          <a:p>
            <a:pPr indent="-342900" lvl="0" marL="342900" rtl="0" algn="l">
              <a:lnSpc>
                <a:spcPct val="115000"/>
              </a:lnSpc>
              <a:spcBef>
                <a:spcPts val="1400"/>
              </a:spcBef>
              <a:spcAft>
                <a:spcPts val="0"/>
              </a:spcAft>
              <a:buSzPct val="100000"/>
              <a:buFont typeface="Twentieth Century"/>
              <a:buAutoNum type="arabicPeriod"/>
            </a:pPr>
            <a:r>
              <a:rPr lang="et-EE" sz="2800">
                <a:latin typeface="Arial"/>
                <a:ea typeface="Arial"/>
                <a:cs typeface="Arial"/>
                <a:sym typeface="Arial"/>
              </a:rPr>
              <a:t>Kuidas tuua lugemise juurde sotsiaalmeediasse kadunud noored?</a:t>
            </a:r>
            <a:endParaRPr/>
          </a:p>
          <a:p>
            <a:pPr indent="-342900" lvl="0" marL="342900" rtl="0" algn="l">
              <a:lnSpc>
                <a:spcPct val="115000"/>
              </a:lnSpc>
              <a:spcBef>
                <a:spcPts val="1400"/>
              </a:spcBef>
              <a:spcAft>
                <a:spcPts val="0"/>
              </a:spcAft>
              <a:buSzPct val="100000"/>
              <a:buFont typeface="Twentieth Century"/>
              <a:buAutoNum type="arabicPeriod"/>
            </a:pPr>
            <a:r>
              <a:rPr lang="et-EE" sz="2800">
                <a:latin typeface="Arial"/>
                <a:ea typeface="Arial"/>
                <a:cs typeface="Arial"/>
                <a:sym typeface="Arial"/>
              </a:rPr>
              <a:t>Kuidas panna poisid raamatutest huvituma? </a:t>
            </a:r>
            <a:endParaRPr/>
          </a:p>
          <a:p>
            <a:pPr indent="-342900" lvl="0" marL="342900" rtl="0" algn="l">
              <a:lnSpc>
                <a:spcPct val="115000"/>
              </a:lnSpc>
              <a:spcBef>
                <a:spcPts val="1400"/>
              </a:spcBef>
              <a:spcAft>
                <a:spcPts val="0"/>
              </a:spcAft>
              <a:buSzPct val="100000"/>
              <a:buFont typeface="Twentieth Century"/>
              <a:buAutoNum type="arabicPeriod"/>
            </a:pPr>
            <a:r>
              <a:rPr lang="et-EE" sz="2800">
                <a:latin typeface="Arial"/>
                <a:ea typeface="Arial"/>
                <a:cs typeface="Arial"/>
                <a:sym typeface="Arial"/>
              </a:rPr>
              <a:t>Kuidas ehitada silda ingliskeelsest  digimaailmast eestikeelsesse raamatumaailma?</a:t>
            </a:r>
            <a:endParaRPr/>
          </a:p>
          <a:p>
            <a:pPr indent="-342900" lvl="0" marL="342900" rtl="0" algn="l">
              <a:lnSpc>
                <a:spcPct val="115000"/>
              </a:lnSpc>
              <a:spcBef>
                <a:spcPts val="1400"/>
              </a:spcBef>
              <a:spcAft>
                <a:spcPts val="0"/>
              </a:spcAft>
              <a:buSzPct val="100000"/>
              <a:buFont typeface="Twentieth Century"/>
              <a:buAutoNum type="arabicPeriod"/>
            </a:pPr>
            <a:r>
              <a:rPr lang="et-EE" sz="2800">
                <a:latin typeface="Arial"/>
                <a:ea typeface="Arial"/>
                <a:cs typeface="Arial"/>
                <a:sym typeface="Arial"/>
              </a:rPr>
              <a:t>Kuidas arendada välja  laste ja noorte raamatuklubide võrgustik? </a:t>
            </a:r>
            <a:endParaRPr sz="28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429767" y="640079"/>
            <a:ext cx="4032505" cy="362102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C0C0C"/>
              </a:buClr>
              <a:buSzPts val="3600"/>
              <a:buFont typeface="Twentieth Century"/>
              <a:buNone/>
            </a:pPr>
            <a:r>
              <a:rPr lang="et-EE"/>
              <a:t>UURINGU TEEMAD</a:t>
            </a:r>
            <a:endParaRPr/>
          </a:p>
        </p:txBody>
      </p:sp>
      <p:sp>
        <p:nvSpPr>
          <p:cNvPr id="127" name="Google Shape;127;p18"/>
          <p:cNvSpPr txBox="1"/>
          <p:nvPr>
            <p:ph idx="1" type="body"/>
          </p:nvPr>
        </p:nvSpPr>
        <p:spPr>
          <a:xfrm>
            <a:off x="3937299" y="640715"/>
            <a:ext cx="7453191" cy="5719763"/>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110000"/>
              </a:lnSpc>
              <a:spcBef>
                <a:spcPts val="0"/>
              </a:spcBef>
              <a:spcAft>
                <a:spcPts val="0"/>
              </a:spcAft>
              <a:buSzPct val="100000"/>
              <a:buChar char=" "/>
            </a:pPr>
            <a:r>
              <a:rPr lang="et-EE"/>
              <a:t>Raamatu ja lugemise koht eestlaste  elulaadis ja lugemise kui vaba aja tegevuse võrdlus teiste tegevusvõimaluste kasutamisega </a:t>
            </a:r>
            <a:endParaRPr/>
          </a:p>
          <a:p>
            <a:pPr indent="-129222" lvl="0" marL="91440" rtl="0" algn="l">
              <a:lnSpc>
                <a:spcPct val="110000"/>
              </a:lnSpc>
              <a:spcBef>
                <a:spcPts val="1400"/>
              </a:spcBef>
              <a:spcAft>
                <a:spcPts val="0"/>
              </a:spcAft>
              <a:buSzPct val="100000"/>
              <a:buChar char=" "/>
            </a:pPr>
            <a:r>
              <a:rPr lang="et-EE"/>
              <a:t>Raamatusuhte ( raamatuhuvide, lugemisaktiivsuse) erinevused sõltuvalt soost, vanusest, haridusest ning muudest sotsiaalmajanduslikest ja kultuurilistest teguritest (näiteks elukoht või keeleoskus)</a:t>
            </a:r>
            <a:endParaRPr/>
          </a:p>
          <a:p>
            <a:pPr indent="-129222" lvl="0" marL="91440" rtl="0" algn="l">
              <a:lnSpc>
                <a:spcPct val="110000"/>
              </a:lnSpc>
              <a:spcBef>
                <a:spcPts val="1400"/>
              </a:spcBef>
              <a:spcAft>
                <a:spcPts val="0"/>
              </a:spcAft>
              <a:buSzPct val="100000"/>
              <a:buChar char=" "/>
            </a:pPr>
            <a:r>
              <a:rPr lang="et-EE"/>
              <a:t>Raamatute kättesaadavus ja seda kujundavate institutsioonide ja keskkondade  roll erinevate lugejarühmade jaoks (kodu, kool, raamatukogu, raamatukauplus)</a:t>
            </a:r>
            <a:endParaRPr/>
          </a:p>
          <a:p>
            <a:pPr indent="-129222" lvl="0" marL="91440" rtl="0" algn="l">
              <a:lnSpc>
                <a:spcPct val="110000"/>
              </a:lnSpc>
              <a:spcBef>
                <a:spcPts val="1400"/>
              </a:spcBef>
              <a:spcAft>
                <a:spcPts val="0"/>
              </a:spcAft>
              <a:buSzPct val="100000"/>
              <a:buChar char=" "/>
            </a:pPr>
            <a:r>
              <a:rPr lang="et-EE"/>
              <a:t>Lugemishuvide ja raamatutarbimise mustrid ja raamatute valiku kriteeriumid erinevates lugejarühmades. Raamatuinfo allikad ja lugemisvalikuid mõjutavad tegurid. Milline on ‘hea raamat’?</a:t>
            </a:r>
            <a:endParaRPr/>
          </a:p>
          <a:p>
            <a:pPr indent="-129222" lvl="0" marL="91440" rtl="0" algn="l">
              <a:lnSpc>
                <a:spcPct val="110000"/>
              </a:lnSpc>
              <a:spcBef>
                <a:spcPts val="1400"/>
              </a:spcBef>
              <a:spcAft>
                <a:spcPts val="0"/>
              </a:spcAft>
              <a:buSzPct val="100000"/>
              <a:buChar char=" "/>
            </a:pPr>
            <a:r>
              <a:rPr lang="et-EE"/>
              <a:t>Eestlased ja eesti kirjandus. Autorite tuntus  ja lugejate eelistused. Lugejatüübid. </a:t>
            </a:r>
            <a:endParaRPr/>
          </a:p>
          <a:p>
            <a:pPr indent="-129222" lvl="0" marL="91440" rtl="0" algn="l">
              <a:lnSpc>
                <a:spcPct val="110000"/>
              </a:lnSpc>
              <a:spcBef>
                <a:spcPts val="1400"/>
              </a:spcBef>
              <a:spcAft>
                <a:spcPts val="0"/>
              </a:spcAft>
              <a:buSzPct val="100000"/>
              <a:buChar char=" "/>
            </a:pPr>
            <a:r>
              <a:rPr lang="et-EE"/>
              <a:t>Lapsevanemate, õpetajate, raamatukogude, kirjastajate roll noorte lugemishuvi kujunemisel, raamatu ja lugeja suhte kujundamisel</a:t>
            </a:r>
            <a:endParaRPr/>
          </a:p>
          <a:p>
            <a:pPr indent="-3365" lvl="0" marL="91440" rtl="0" algn="l">
              <a:lnSpc>
                <a:spcPct val="110000"/>
              </a:lnSpc>
              <a:spcBef>
                <a:spcPts val="1400"/>
              </a:spcBef>
              <a:spcAft>
                <a:spcPts val="0"/>
              </a:spcAft>
              <a:buSzPct val="100000"/>
              <a:buNone/>
            </a:pPr>
            <a:r>
              <a:t/>
            </a:r>
            <a:endParaRPr sz="1500"/>
          </a:p>
          <a:p>
            <a:pPr indent="-3365" lvl="0" marL="91440" rtl="0" algn="l">
              <a:lnSpc>
                <a:spcPct val="110000"/>
              </a:lnSpc>
              <a:spcBef>
                <a:spcPts val="1400"/>
              </a:spcBef>
              <a:spcAft>
                <a:spcPts val="0"/>
              </a:spcAft>
              <a:buSzPct val="100000"/>
              <a:buNone/>
            </a:pPr>
            <a:r>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pic>
        <p:nvPicPr>
          <p:cNvPr id="132" name="Google Shape;132;p19"/>
          <p:cNvPicPr preferRelativeResize="0"/>
          <p:nvPr/>
        </p:nvPicPr>
        <p:blipFill rotWithShape="1">
          <a:blip r:embed="rId3">
            <a:alphaModFix amt="20000"/>
          </a:blip>
          <a:srcRect b="15730" l="0" r="0" t="0"/>
          <a:stretch/>
        </p:blipFill>
        <p:spPr>
          <a:xfrm>
            <a:off x="20" y="10"/>
            <a:ext cx="12191980" cy="6857990"/>
          </a:xfrm>
          <a:prstGeom prst="rect">
            <a:avLst/>
          </a:prstGeom>
          <a:noFill/>
          <a:ln>
            <a:noFill/>
          </a:ln>
        </p:spPr>
      </p:pic>
      <p:sp>
        <p:nvSpPr>
          <p:cNvPr id="133" name="Google Shape;133;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t-EE"/>
              <a:t>KUIDAS ON SEOTUD RAAMAT JA HUVIHARIDUS?</a:t>
            </a:r>
            <a:endParaRPr/>
          </a:p>
        </p:txBody>
      </p:sp>
      <p:cxnSp>
        <p:nvCxnSpPr>
          <p:cNvPr id="134" name="Google Shape;134;p19"/>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grpSp>
        <p:nvGrpSpPr>
          <p:cNvPr id="135" name="Google Shape;135;p19"/>
          <p:cNvGrpSpPr/>
          <p:nvPr/>
        </p:nvGrpSpPr>
        <p:grpSpPr>
          <a:xfrm>
            <a:off x="1027450" y="2498896"/>
            <a:ext cx="9713428" cy="3597566"/>
            <a:chOff x="3322" y="212896"/>
            <a:chExt cx="9713428" cy="3597566"/>
          </a:xfrm>
        </p:grpSpPr>
        <p:sp>
          <p:nvSpPr>
            <p:cNvPr id="136" name="Google Shape;136;p19"/>
            <p:cNvSpPr/>
            <p:nvPr/>
          </p:nvSpPr>
          <p:spPr>
            <a:xfrm>
              <a:off x="3322" y="212896"/>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3322" y="212896"/>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Lugemisoskus ja lugemishuvi kui hariduse nurgakivi</a:t>
              </a:r>
              <a:endParaRPr sz="1600">
                <a:solidFill>
                  <a:schemeClr val="lt1"/>
                </a:solidFill>
                <a:latin typeface="Twentieth Century"/>
                <a:ea typeface="Twentieth Century"/>
                <a:cs typeface="Twentieth Century"/>
                <a:sym typeface="Twentieth Century"/>
              </a:endParaRPr>
            </a:p>
          </p:txBody>
        </p:sp>
        <p:sp>
          <p:nvSpPr>
            <p:cNvPr id="138" name="Google Shape;138;p19"/>
            <p:cNvSpPr/>
            <p:nvPr/>
          </p:nvSpPr>
          <p:spPr>
            <a:xfrm>
              <a:off x="1981983" y="212896"/>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nvSpPr>
          <p:spPr>
            <a:xfrm>
              <a:off x="1981983" y="212896"/>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Lugemine roll isiksuse arengus</a:t>
              </a:r>
              <a:endParaRPr sz="1600">
                <a:solidFill>
                  <a:schemeClr val="lt1"/>
                </a:solidFill>
                <a:latin typeface="Twentieth Century"/>
                <a:ea typeface="Twentieth Century"/>
                <a:cs typeface="Twentieth Century"/>
                <a:sym typeface="Twentieth Century"/>
              </a:endParaRPr>
            </a:p>
          </p:txBody>
        </p:sp>
        <p:sp>
          <p:nvSpPr>
            <p:cNvPr id="140" name="Google Shape;140;p19"/>
            <p:cNvSpPr/>
            <p:nvPr/>
          </p:nvSpPr>
          <p:spPr>
            <a:xfrm>
              <a:off x="3960644" y="212896"/>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txBox="1"/>
            <p:nvPr/>
          </p:nvSpPr>
          <p:spPr>
            <a:xfrm>
              <a:off x="3960644" y="212896"/>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Lugemise roll kognitiivsete võimete arengus </a:t>
              </a:r>
              <a:endParaRPr sz="1600">
                <a:solidFill>
                  <a:schemeClr val="lt1"/>
                </a:solidFill>
                <a:latin typeface="Twentieth Century"/>
                <a:ea typeface="Twentieth Century"/>
                <a:cs typeface="Twentieth Century"/>
                <a:sym typeface="Twentieth Century"/>
              </a:endParaRPr>
            </a:p>
          </p:txBody>
        </p:sp>
        <p:sp>
          <p:nvSpPr>
            <p:cNvPr id="142" name="Google Shape;142;p19"/>
            <p:cNvSpPr/>
            <p:nvPr/>
          </p:nvSpPr>
          <p:spPr>
            <a:xfrm>
              <a:off x="5939306" y="212896"/>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txBox="1"/>
            <p:nvPr/>
          </p:nvSpPr>
          <p:spPr>
            <a:xfrm>
              <a:off x="5939306" y="212896"/>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Lugemise olulisus  ennastjuhtiva õppija jaoks</a:t>
              </a:r>
              <a:endParaRPr sz="1600">
                <a:solidFill>
                  <a:schemeClr val="lt1"/>
                </a:solidFill>
                <a:latin typeface="Twentieth Century"/>
                <a:ea typeface="Twentieth Century"/>
                <a:cs typeface="Twentieth Century"/>
                <a:sym typeface="Twentieth Century"/>
              </a:endParaRPr>
            </a:p>
          </p:txBody>
        </p:sp>
        <p:sp>
          <p:nvSpPr>
            <p:cNvPr id="144" name="Google Shape;144;p19"/>
            <p:cNvSpPr/>
            <p:nvPr/>
          </p:nvSpPr>
          <p:spPr>
            <a:xfrm>
              <a:off x="7917967" y="212896"/>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txBox="1"/>
            <p:nvPr/>
          </p:nvSpPr>
          <p:spPr>
            <a:xfrm>
              <a:off x="7917967" y="212896"/>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Lugemisaktiivsuse seos üldise vaimse aktiivsusega</a:t>
              </a:r>
              <a:endParaRPr sz="1600">
                <a:solidFill>
                  <a:schemeClr val="lt1"/>
                </a:solidFill>
                <a:latin typeface="Twentieth Century"/>
                <a:ea typeface="Twentieth Century"/>
                <a:cs typeface="Twentieth Century"/>
                <a:sym typeface="Twentieth Century"/>
              </a:endParaRPr>
            </a:p>
          </p:txBody>
        </p:sp>
        <p:sp>
          <p:nvSpPr>
            <p:cNvPr id="146" name="Google Shape;146;p19"/>
            <p:cNvSpPr/>
            <p:nvPr/>
          </p:nvSpPr>
          <p:spPr>
            <a:xfrm>
              <a:off x="3322" y="1472045"/>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txBox="1"/>
            <p:nvPr/>
          </p:nvSpPr>
          <p:spPr>
            <a:xfrm>
              <a:off x="3322" y="1472045"/>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Lugemisaktiivsuse erinevus ja hariduslik kihistumine</a:t>
              </a:r>
              <a:endParaRPr sz="1600">
                <a:solidFill>
                  <a:schemeClr val="lt1"/>
                </a:solidFill>
                <a:latin typeface="Twentieth Century"/>
                <a:ea typeface="Twentieth Century"/>
                <a:cs typeface="Twentieth Century"/>
                <a:sym typeface="Twentieth Century"/>
              </a:endParaRPr>
            </a:p>
          </p:txBody>
        </p:sp>
        <p:sp>
          <p:nvSpPr>
            <p:cNvPr id="148" name="Google Shape;148;p19"/>
            <p:cNvSpPr/>
            <p:nvPr/>
          </p:nvSpPr>
          <p:spPr>
            <a:xfrm>
              <a:off x="1981983" y="1472045"/>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1981983" y="1472045"/>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Lugemine ja vaimne heaolu</a:t>
              </a:r>
              <a:endParaRPr sz="1600">
                <a:solidFill>
                  <a:schemeClr val="lt1"/>
                </a:solidFill>
                <a:latin typeface="Twentieth Century"/>
                <a:ea typeface="Twentieth Century"/>
                <a:cs typeface="Twentieth Century"/>
                <a:sym typeface="Twentieth Century"/>
              </a:endParaRPr>
            </a:p>
          </p:txBody>
        </p:sp>
        <p:sp>
          <p:nvSpPr>
            <p:cNvPr id="150" name="Google Shape;150;p19"/>
            <p:cNvSpPr/>
            <p:nvPr/>
          </p:nvSpPr>
          <p:spPr>
            <a:xfrm>
              <a:off x="3960644" y="1472045"/>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txBox="1"/>
            <p:nvPr/>
          </p:nvSpPr>
          <p:spPr>
            <a:xfrm>
              <a:off x="3960644" y="1472045"/>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Lugemine ja eneseväljendusoskus</a:t>
              </a:r>
              <a:endParaRPr sz="1600">
                <a:solidFill>
                  <a:schemeClr val="lt1"/>
                </a:solidFill>
                <a:latin typeface="Twentieth Century"/>
                <a:ea typeface="Twentieth Century"/>
                <a:cs typeface="Twentieth Century"/>
                <a:sym typeface="Twentieth Century"/>
              </a:endParaRPr>
            </a:p>
          </p:txBody>
        </p:sp>
        <p:sp>
          <p:nvSpPr>
            <p:cNvPr id="152" name="Google Shape;152;p19"/>
            <p:cNvSpPr/>
            <p:nvPr/>
          </p:nvSpPr>
          <p:spPr>
            <a:xfrm>
              <a:off x="5939306" y="1472045"/>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nvSpPr>
          <p:spPr>
            <a:xfrm>
              <a:off x="5939306" y="1472045"/>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Lugemine ja enesetunnetus</a:t>
              </a:r>
              <a:endParaRPr sz="1600">
                <a:solidFill>
                  <a:schemeClr val="lt1"/>
                </a:solidFill>
                <a:latin typeface="Twentieth Century"/>
                <a:ea typeface="Twentieth Century"/>
                <a:cs typeface="Twentieth Century"/>
                <a:sym typeface="Twentieth Century"/>
              </a:endParaRPr>
            </a:p>
          </p:txBody>
        </p:sp>
        <p:sp>
          <p:nvSpPr>
            <p:cNvPr id="154" name="Google Shape;154;p19"/>
            <p:cNvSpPr/>
            <p:nvPr/>
          </p:nvSpPr>
          <p:spPr>
            <a:xfrm>
              <a:off x="7917967" y="1472045"/>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txBox="1"/>
            <p:nvPr/>
          </p:nvSpPr>
          <p:spPr>
            <a:xfrm>
              <a:off x="7917967" y="1472045"/>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Lugemine ja empaatia</a:t>
              </a:r>
              <a:endParaRPr sz="1600">
                <a:solidFill>
                  <a:schemeClr val="lt1"/>
                </a:solidFill>
                <a:latin typeface="Twentieth Century"/>
                <a:ea typeface="Twentieth Century"/>
                <a:cs typeface="Twentieth Century"/>
                <a:sym typeface="Twentieth Century"/>
              </a:endParaRPr>
            </a:p>
          </p:txBody>
        </p:sp>
        <p:sp>
          <p:nvSpPr>
            <p:cNvPr id="156" name="Google Shape;156;p19"/>
            <p:cNvSpPr/>
            <p:nvPr/>
          </p:nvSpPr>
          <p:spPr>
            <a:xfrm>
              <a:off x="1981983" y="2731193"/>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txBox="1"/>
            <p:nvPr/>
          </p:nvSpPr>
          <p:spPr>
            <a:xfrm>
              <a:off x="1981983" y="2731193"/>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Lugemine ja eneseharimine</a:t>
              </a:r>
              <a:endParaRPr sz="1600">
                <a:solidFill>
                  <a:schemeClr val="lt1"/>
                </a:solidFill>
                <a:latin typeface="Twentieth Century"/>
                <a:ea typeface="Twentieth Century"/>
                <a:cs typeface="Twentieth Century"/>
                <a:sym typeface="Twentieth Century"/>
              </a:endParaRPr>
            </a:p>
          </p:txBody>
        </p:sp>
        <p:sp>
          <p:nvSpPr>
            <p:cNvPr id="158" name="Google Shape;158;p19"/>
            <p:cNvSpPr/>
            <p:nvPr/>
          </p:nvSpPr>
          <p:spPr>
            <a:xfrm>
              <a:off x="3960644" y="2731193"/>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txBox="1"/>
            <p:nvPr/>
          </p:nvSpPr>
          <p:spPr>
            <a:xfrm>
              <a:off x="3960644" y="2731193"/>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Huviharidus ja lugemishuvi arendamine </a:t>
              </a:r>
              <a:endParaRPr sz="1600">
                <a:solidFill>
                  <a:schemeClr val="lt1"/>
                </a:solidFill>
                <a:latin typeface="Twentieth Century"/>
                <a:ea typeface="Twentieth Century"/>
                <a:cs typeface="Twentieth Century"/>
                <a:sym typeface="Twentieth Century"/>
              </a:endParaRPr>
            </a:p>
          </p:txBody>
        </p:sp>
        <p:sp>
          <p:nvSpPr>
            <p:cNvPr id="160" name="Google Shape;160;p19"/>
            <p:cNvSpPr/>
            <p:nvPr/>
          </p:nvSpPr>
          <p:spPr>
            <a:xfrm>
              <a:off x="5939306" y="2731193"/>
              <a:ext cx="1798783" cy="1079269"/>
            </a:xfrm>
            <a:prstGeom prst="rect">
              <a:avLst/>
            </a:prstGeom>
            <a:solidFill>
              <a:srgbClr val="4CB3C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txBox="1"/>
            <p:nvPr/>
          </p:nvSpPr>
          <p:spPr>
            <a:xfrm>
              <a:off x="5939306" y="2731193"/>
              <a:ext cx="1798783" cy="1079269"/>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t-EE" sz="1600">
                  <a:solidFill>
                    <a:schemeClr val="lt1"/>
                  </a:solidFill>
                  <a:latin typeface="Twentieth Century"/>
                  <a:ea typeface="Twentieth Century"/>
                  <a:cs typeface="Twentieth Century"/>
                  <a:sym typeface="Twentieth Century"/>
                </a:rPr>
                <a:t>Lugemine kui huviharidus</a:t>
              </a:r>
              <a:endParaRPr sz="16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429768" y="1600200"/>
            <a:ext cx="4142232" cy="463600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C0C0C"/>
              </a:buClr>
              <a:buSzPts val="3200"/>
              <a:buFont typeface="Twentieth Century"/>
              <a:buNone/>
            </a:pPr>
            <a:r>
              <a:rPr lang="et-EE"/>
              <a:t>KUI SAGELI EESTLANE LOEB RAAMATUID?</a:t>
            </a:r>
            <a:br>
              <a:rPr lang="et-EE"/>
            </a:br>
            <a:br>
              <a:rPr lang="et-EE"/>
            </a:br>
            <a:r>
              <a:rPr lang="et-EE"/>
              <a:t>LUGEMISE AKTIIVSUS ON SEOTUD ÜLDISE KULTUURIAKTIIVSUSEGA </a:t>
            </a:r>
            <a:br>
              <a:rPr lang="et-EE"/>
            </a:br>
            <a:br>
              <a:rPr lang="et-EE"/>
            </a:br>
            <a:endParaRPr/>
          </a:p>
        </p:txBody>
      </p:sp>
      <p:pic>
        <p:nvPicPr>
          <p:cNvPr id="167" name="Google Shape;167;p20"/>
          <p:cNvPicPr preferRelativeResize="0"/>
          <p:nvPr/>
        </p:nvPicPr>
        <p:blipFill rotWithShape="1">
          <a:blip r:embed="rId3">
            <a:alphaModFix/>
          </a:blip>
          <a:srcRect b="0" l="0" r="0" t="0"/>
          <a:stretch/>
        </p:blipFill>
        <p:spPr>
          <a:xfrm>
            <a:off x="5077610" y="1032734"/>
            <a:ext cx="6133316" cy="5202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572584" y="643562"/>
            <a:ext cx="10324016" cy="956637"/>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Arial"/>
              <a:buNone/>
            </a:pPr>
            <a:r>
              <a:rPr lang="et-EE" sz="2700" cap="none">
                <a:latin typeface="Arial"/>
                <a:ea typeface="Arial"/>
                <a:cs typeface="Arial"/>
                <a:sym typeface="Arial"/>
              </a:rPr>
              <a:t>Arvamus, nagu loeksid nooremad vähem, ei vasta tõele: aktiivseid  lugejaid, kes loevad ilukirjandust palju või väga palju (igapäevaselt või vähemalt kord nädalas),  on noorte seas isegi natuke rohkem (32%) kui eestlaste hulgas keskmiselt (27% )</a:t>
            </a:r>
            <a:r>
              <a:rPr lang="et-EE" sz="3200" cap="none">
                <a:latin typeface="Arial"/>
                <a:ea typeface="Arial"/>
                <a:cs typeface="Arial"/>
                <a:sym typeface="Arial"/>
              </a:rPr>
              <a:t> </a:t>
            </a:r>
            <a:endParaRPr cap="none"/>
          </a:p>
        </p:txBody>
      </p:sp>
      <p:pic>
        <p:nvPicPr>
          <p:cNvPr id="173" name="Google Shape;173;p21"/>
          <p:cNvPicPr preferRelativeResize="0"/>
          <p:nvPr/>
        </p:nvPicPr>
        <p:blipFill rotWithShape="1">
          <a:blip r:embed="rId3">
            <a:alphaModFix/>
          </a:blip>
          <a:srcRect b="0" l="0" r="0" t="0"/>
          <a:stretch/>
        </p:blipFill>
        <p:spPr>
          <a:xfrm>
            <a:off x="5965371" y="2057401"/>
            <a:ext cx="5245554" cy="4178300"/>
          </a:xfrm>
          <a:prstGeom prst="rect">
            <a:avLst/>
          </a:prstGeom>
          <a:noFill/>
          <a:ln>
            <a:noFill/>
          </a:ln>
        </p:spPr>
      </p:pic>
      <p:pic>
        <p:nvPicPr>
          <p:cNvPr id="174" name="Google Shape;174;p21"/>
          <p:cNvPicPr preferRelativeResize="0"/>
          <p:nvPr/>
        </p:nvPicPr>
        <p:blipFill rotWithShape="1">
          <a:blip r:embed="rId4">
            <a:alphaModFix/>
          </a:blip>
          <a:srcRect b="0" l="0" r="0" t="0"/>
          <a:stretch/>
        </p:blipFill>
        <p:spPr>
          <a:xfrm>
            <a:off x="118881" y="2149819"/>
            <a:ext cx="6119495" cy="40646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271304" y="1242980"/>
            <a:ext cx="3094893" cy="446694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Twentieth Century"/>
              <a:buNone/>
            </a:pPr>
            <a:r>
              <a:rPr lang="et-EE"/>
              <a:t>LUGEMISE SOTSIAALNE </a:t>
            </a:r>
            <a:br>
              <a:rPr lang="et-EE"/>
            </a:br>
            <a:r>
              <a:rPr lang="et-EE"/>
              <a:t>PANORAAM: </a:t>
            </a:r>
            <a:br>
              <a:rPr lang="et-EE"/>
            </a:br>
            <a:r>
              <a:rPr lang="et-EE"/>
              <a:t>KES KUI PALJU LOEB?</a:t>
            </a:r>
            <a:br>
              <a:rPr lang="et-EE"/>
            </a:br>
            <a:r>
              <a:rPr lang="et-EE"/>
              <a:t> </a:t>
            </a:r>
            <a:br>
              <a:rPr lang="et-EE"/>
            </a:br>
            <a:r>
              <a:rPr lang="et-EE"/>
              <a:t>KÕIGE KULTUURIVAESEM JA RAAMATUKAUGEM ON</a:t>
            </a:r>
            <a:br>
              <a:rPr lang="et-EE"/>
            </a:br>
            <a:r>
              <a:rPr lang="et-EE"/>
              <a:t>KESKEALINE MEES </a:t>
            </a:r>
            <a:br>
              <a:rPr lang="et-EE"/>
            </a:br>
            <a:br>
              <a:rPr lang="et-EE"/>
            </a:br>
            <a:r>
              <a:rPr lang="et-EE"/>
              <a:t>KUTSEHARIDUS EI KUJUNDA LUGEMISHUVI</a:t>
            </a:r>
            <a:br>
              <a:rPr lang="et-EE"/>
            </a:br>
            <a:br>
              <a:rPr b="1" lang="et-EE"/>
            </a:br>
            <a:endParaRPr/>
          </a:p>
        </p:txBody>
      </p:sp>
      <p:pic>
        <p:nvPicPr>
          <p:cNvPr id="180" name="Google Shape;180;p22"/>
          <p:cNvPicPr preferRelativeResize="0"/>
          <p:nvPr/>
        </p:nvPicPr>
        <p:blipFill rotWithShape="1">
          <a:blip r:embed="rId3">
            <a:alphaModFix/>
          </a:blip>
          <a:srcRect b="0" l="0" r="0" t="0"/>
          <a:stretch/>
        </p:blipFill>
        <p:spPr>
          <a:xfrm>
            <a:off x="3366198" y="639763"/>
            <a:ext cx="8219378" cy="5724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429768" y="640080"/>
            <a:ext cx="2831592" cy="362102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C0C0C"/>
              </a:buClr>
              <a:buSzPts val="3200"/>
              <a:buFont typeface="Twentieth Century"/>
              <a:buNone/>
            </a:pPr>
            <a:r>
              <a:rPr lang="et-EE"/>
              <a:t>LOEB RAAMATUID PABERIL VÕI EKRAANIL?</a:t>
            </a:r>
            <a:br>
              <a:rPr lang="et-EE"/>
            </a:br>
            <a:br>
              <a:rPr lang="et-EE"/>
            </a:br>
            <a:r>
              <a:rPr lang="et-EE" sz="2200"/>
              <a:t>75% EESTLASTEST EELISTAB LUGEDA PABERIL RAAMATUID</a:t>
            </a:r>
            <a:endParaRPr sz="2200"/>
          </a:p>
        </p:txBody>
      </p:sp>
      <p:pic>
        <p:nvPicPr>
          <p:cNvPr id="186" name="Google Shape;186;p23"/>
          <p:cNvPicPr preferRelativeResize="0"/>
          <p:nvPr/>
        </p:nvPicPr>
        <p:blipFill rotWithShape="1">
          <a:blip r:embed="rId3">
            <a:alphaModFix/>
          </a:blip>
          <a:srcRect b="0" l="0" r="0" t="0"/>
          <a:stretch/>
        </p:blipFill>
        <p:spPr>
          <a:xfrm>
            <a:off x="3119120" y="640080"/>
            <a:ext cx="8807591" cy="59273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1222247" y="1320800"/>
            <a:ext cx="3671969" cy="362102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Twentieth Century"/>
              <a:buNone/>
            </a:pPr>
            <a:r>
              <a:rPr lang="et-EE"/>
              <a:t>LUGEMISES VALITSEV SOOLINE EBASÜMMEETRIA SAAB ALGUSE JUBA PÕHIKOOLIS</a:t>
            </a:r>
            <a:br>
              <a:rPr lang="et-EE"/>
            </a:br>
            <a:br>
              <a:rPr lang="et-EE"/>
            </a:br>
            <a:r>
              <a:rPr lang="et-EE"/>
              <a:t>HUVIHARIDUS SAAB SEDA LEEVENDADA, TUUES POISID JA TÜDRUKUD KOOS  RAAMATUKLUBIDESSE</a:t>
            </a:r>
            <a:br>
              <a:rPr lang="et-EE"/>
            </a:br>
            <a:endParaRPr/>
          </a:p>
        </p:txBody>
      </p:sp>
      <p:pic>
        <p:nvPicPr>
          <p:cNvPr id="192" name="Google Shape;192;p24"/>
          <p:cNvPicPr preferRelativeResize="0"/>
          <p:nvPr/>
        </p:nvPicPr>
        <p:blipFill rotWithShape="1">
          <a:blip r:embed="rId3">
            <a:alphaModFix/>
          </a:blip>
          <a:srcRect b="0" l="0" r="0" t="0"/>
          <a:stretch/>
        </p:blipFill>
        <p:spPr>
          <a:xfrm>
            <a:off x="4385056" y="640080"/>
            <a:ext cx="7159752" cy="57241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i kujundus">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al">
  <a:themeElements>
    <a:clrScheme name="Integraal">
      <a:dk1>
        <a:srgbClr val="000000"/>
      </a:dk1>
      <a:lt1>
        <a:srgbClr val="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